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3"/>
  </p:sldMasterIdLst>
  <p:notesMasterIdLst>
    <p:notesMasterId r:id="rId8"/>
  </p:notesMasterIdLst>
  <p:sldIdLst>
    <p:sldId id="256" r:id="rId4"/>
    <p:sldId id="259" r:id="rId5"/>
    <p:sldId id="258" r:id="rId6"/>
    <p:sldId id="264" r:id="rId7"/>
    <p:sldId id="300" r:id="rId9"/>
    <p:sldId id="265" r:id="rId10"/>
    <p:sldId id="273" r:id="rId11"/>
    <p:sldId id="257" r:id="rId12"/>
    <p:sldId id="285" r:id="rId13"/>
    <p:sldId id="262" r:id="rId14"/>
    <p:sldId id="287" r:id="rId15"/>
    <p:sldId id="263" r:id="rId16"/>
    <p:sldId id="267" r:id="rId17"/>
    <p:sldId id="289" r:id="rId18"/>
    <p:sldId id="291" r:id="rId19"/>
    <p:sldId id="292" r:id="rId20"/>
    <p:sldId id="269" r:id="rId21"/>
    <p:sldId id="296" r:id="rId22"/>
    <p:sldId id="297" r:id="rId23"/>
    <p:sldId id="271" r:id="rId24"/>
    <p:sldId id="276"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E9EBF5"/>
    <a:srgbClr val="FFFFFF"/>
    <a:srgbClr val="4472C6"/>
    <a:srgbClr val="42A5F5"/>
    <a:srgbClr val="2196F3"/>
    <a:srgbClr val="1E88E5"/>
    <a:srgbClr val="1976D2"/>
    <a:srgbClr val="0D47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57" autoAdjust="0"/>
    <p:restoredTop sz="94660"/>
  </p:normalViewPr>
  <p:slideViewPr>
    <p:cSldViewPr snapToGrid="0">
      <p:cViewPr varScale="1">
        <p:scale>
          <a:sx n="62" d="100"/>
          <a:sy n="62" d="100"/>
        </p:scale>
        <p:origin x="21" y="4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notesMaster" Target="notesMasters/notesMaster1.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右侧图片占位符">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6788728" y="2310939"/>
            <a:ext cx="2701636" cy="2294312"/>
          </a:xfrm>
          <a:custGeom>
            <a:avLst/>
            <a:gdLst>
              <a:gd name="connsiteX0" fmla="*/ 0 w 2701636"/>
              <a:gd name="connsiteY0" fmla="*/ 0 h 2294312"/>
              <a:gd name="connsiteX1" fmla="*/ 2701636 w 2701636"/>
              <a:gd name="connsiteY1" fmla="*/ 0 h 2294312"/>
              <a:gd name="connsiteX2" fmla="*/ 2701636 w 2701636"/>
              <a:gd name="connsiteY2" fmla="*/ 2294312 h 2294312"/>
              <a:gd name="connsiteX3" fmla="*/ 0 w 2701636"/>
              <a:gd name="connsiteY3" fmla="*/ 2294312 h 2294312"/>
            </a:gdLst>
            <a:ahLst/>
            <a:cxnLst>
              <a:cxn ang="0">
                <a:pos x="connsiteX0" y="connsiteY0"/>
              </a:cxn>
              <a:cxn ang="0">
                <a:pos x="connsiteX1" y="connsiteY1"/>
              </a:cxn>
              <a:cxn ang="0">
                <a:pos x="connsiteX2" y="connsiteY2"/>
              </a:cxn>
              <a:cxn ang="0">
                <a:pos x="connsiteX3" y="connsiteY3"/>
              </a:cxn>
            </a:cxnLst>
            <a:rect l="l" t="t" r="r" b="b"/>
            <a:pathLst>
              <a:path w="2701636" h="2294312">
                <a:moveTo>
                  <a:pt x="0" y="0"/>
                </a:moveTo>
                <a:lnTo>
                  <a:pt x="2701636" y="0"/>
                </a:lnTo>
                <a:lnTo>
                  <a:pt x="2701636" y="2294312"/>
                </a:lnTo>
                <a:lnTo>
                  <a:pt x="0" y="2294312"/>
                </a:lnTo>
                <a:close/>
              </a:path>
            </a:pathLst>
          </a:custGeom>
          <a:solidFill>
            <a:schemeClr val="tx1">
              <a:lumMod val="20000"/>
              <a:lumOff val="80000"/>
            </a:schemeClr>
          </a:solidFill>
        </p:spPr>
        <p:txBody>
          <a:bodyPr wrap="square">
            <a:noAutofit/>
          </a:bodyPr>
          <a:lstStyle/>
          <a:p>
            <a:endParaRPr lang="en-US"/>
          </a:p>
        </p:txBody>
      </p:sp>
      <p:sp>
        <p:nvSpPr>
          <p:cNvPr id="21" name="Picture Placeholder 20"/>
          <p:cNvSpPr>
            <a:spLocks noGrp="1"/>
          </p:cNvSpPr>
          <p:nvPr>
            <p:ph type="pic" sz="quarter" idx="11"/>
          </p:nvPr>
        </p:nvSpPr>
        <p:spPr>
          <a:xfrm>
            <a:off x="9490364" y="1"/>
            <a:ext cx="2701636" cy="2310938"/>
          </a:xfrm>
          <a:custGeom>
            <a:avLst/>
            <a:gdLst>
              <a:gd name="connsiteX0" fmla="*/ 0 w 2701636"/>
              <a:gd name="connsiteY0" fmla="*/ 0 h 2310938"/>
              <a:gd name="connsiteX1" fmla="*/ 2701636 w 2701636"/>
              <a:gd name="connsiteY1" fmla="*/ 0 h 2310938"/>
              <a:gd name="connsiteX2" fmla="*/ 2701636 w 2701636"/>
              <a:gd name="connsiteY2" fmla="*/ 2310938 h 2310938"/>
              <a:gd name="connsiteX3" fmla="*/ 0 w 2701636"/>
              <a:gd name="connsiteY3" fmla="*/ 2310938 h 2310938"/>
            </a:gdLst>
            <a:ahLst/>
            <a:cxnLst>
              <a:cxn ang="0">
                <a:pos x="connsiteX0" y="connsiteY0"/>
              </a:cxn>
              <a:cxn ang="0">
                <a:pos x="connsiteX1" y="connsiteY1"/>
              </a:cxn>
              <a:cxn ang="0">
                <a:pos x="connsiteX2" y="connsiteY2"/>
              </a:cxn>
              <a:cxn ang="0">
                <a:pos x="connsiteX3" y="connsiteY3"/>
              </a:cxn>
            </a:cxnLst>
            <a:rect l="l" t="t" r="r" b="b"/>
            <a:pathLst>
              <a:path w="2701636" h="2310938">
                <a:moveTo>
                  <a:pt x="0" y="0"/>
                </a:moveTo>
                <a:lnTo>
                  <a:pt x="2701636" y="0"/>
                </a:lnTo>
                <a:lnTo>
                  <a:pt x="2701636" y="2310938"/>
                </a:lnTo>
                <a:lnTo>
                  <a:pt x="0" y="2310938"/>
                </a:lnTo>
                <a:close/>
              </a:path>
            </a:pathLst>
          </a:custGeom>
          <a:solidFill>
            <a:schemeClr val="tx1">
              <a:lumMod val="20000"/>
              <a:lumOff val="80000"/>
            </a:schemeClr>
          </a:solidFill>
        </p:spPr>
        <p:txBody>
          <a:bodyPr wrap="square">
            <a:noAutofit/>
          </a:bodyPr>
          <a:lstStyle/>
          <a:p>
            <a:endParaRPr lang="en-US"/>
          </a:p>
        </p:txBody>
      </p:sp>
      <p:sp>
        <p:nvSpPr>
          <p:cNvPr id="24" name="Picture Placeholder 23"/>
          <p:cNvSpPr>
            <a:spLocks noGrp="1"/>
          </p:cNvSpPr>
          <p:nvPr>
            <p:ph type="pic" sz="quarter" idx="12"/>
          </p:nvPr>
        </p:nvSpPr>
        <p:spPr>
          <a:xfrm>
            <a:off x="9490364" y="4605251"/>
            <a:ext cx="2701636" cy="2252749"/>
          </a:xfrm>
          <a:custGeom>
            <a:avLst/>
            <a:gdLst>
              <a:gd name="connsiteX0" fmla="*/ 0 w 2701636"/>
              <a:gd name="connsiteY0" fmla="*/ 0 h 2252749"/>
              <a:gd name="connsiteX1" fmla="*/ 2701636 w 2701636"/>
              <a:gd name="connsiteY1" fmla="*/ 0 h 2252749"/>
              <a:gd name="connsiteX2" fmla="*/ 2701636 w 2701636"/>
              <a:gd name="connsiteY2" fmla="*/ 2252749 h 2252749"/>
              <a:gd name="connsiteX3" fmla="*/ 0 w 2701636"/>
              <a:gd name="connsiteY3" fmla="*/ 2252749 h 2252749"/>
            </a:gdLst>
            <a:ahLst/>
            <a:cxnLst>
              <a:cxn ang="0">
                <a:pos x="connsiteX0" y="connsiteY0"/>
              </a:cxn>
              <a:cxn ang="0">
                <a:pos x="connsiteX1" y="connsiteY1"/>
              </a:cxn>
              <a:cxn ang="0">
                <a:pos x="connsiteX2" y="connsiteY2"/>
              </a:cxn>
              <a:cxn ang="0">
                <a:pos x="connsiteX3" y="connsiteY3"/>
              </a:cxn>
            </a:cxnLst>
            <a:rect l="l" t="t" r="r" b="b"/>
            <a:pathLst>
              <a:path w="2701636" h="2252749">
                <a:moveTo>
                  <a:pt x="0" y="0"/>
                </a:moveTo>
                <a:lnTo>
                  <a:pt x="2701636" y="0"/>
                </a:lnTo>
                <a:lnTo>
                  <a:pt x="2701636" y="2252749"/>
                </a:lnTo>
                <a:lnTo>
                  <a:pt x="0" y="2252749"/>
                </a:lnTo>
                <a:close/>
              </a:path>
            </a:pathLst>
          </a:custGeom>
          <a:solidFill>
            <a:schemeClr val="tx1">
              <a:lumMod val="20000"/>
              <a:lumOff val="80000"/>
            </a:schemeClr>
          </a:solidFill>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250" advTm="1000">
        <p14:switch dir="r"/>
      </p:transition>
    </mc:Choice>
    <mc:Fallback>
      <p:transition spd="slow" advTm="1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横向中部图片占位符">
    <p:spTree>
      <p:nvGrpSpPr>
        <p:cNvPr id="1" name=""/>
        <p:cNvGrpSpPr/>
        <p:nvPr/>
      </p:nvGrpSpPr>
      <p:grpSpPr>
        <a:xfrm>
          <a:off x="0" y="0"/>
          <a:ext cx="0" cy="0"/>
          <a:chOff x="0" y="0"/>
          <a:chExt cx="0" cy="0"/>
        </a:xfrm>
      </p:grpSpPr>
      <p:sp>
        <p:nvSpPr>
          <p:cNvPr id="6" name="Picture Placeholder 14"/>
          <p:cNvSpPr>
            <a:spLocks noGrp="1"/>
          </p:cNvSpPr>
          <p:nvPr>
            <p:ph type="pic" sz="quarter" idx="10"/>
          </p:nvPr>
        </p:nvSpPr>
        <p:spPr>
          <a:xfrm>
            <a:off x="3350029" y="-3183"/>
            <a:ext cx="5491940" cy="6861183"/>
          </a:xfrm>
          <a:custGeom>
            <a:avLst/>
            <a:gdLst>
              <a:gd name="connsiteX0" fmla="*/ 0 w 5491940"/>
              <a:gd name="connsiteY0" fmla="*/ 0 h 6861183"/>
              <a:gd name="connsiteX1" fmla="*/ 5491940 w 5491940"/>
              <a:gd name="connsiteY1" fmla="*/ 0 h 6861183"/>
              <a:gd name="connsiteX2" fmla="*/ 5491940 w 5491940"/>
              <a:gd name="connsiteY2" fmla="*/ 6861183 h 6861183"/>
              <a:gd name="connsiteX3" fmla="*/ 0 w 5491940"/>
              <a:gd name="connsiteY3" fmla="*/ 6861183 h 6861183"/>
            </a:gdLst>
            <a:ahLst/>
            <a:cxnLst>
              <a:cxn ang="0">
                <a:pos x="connsiteX0" y="connsiteY0"/>
              </a:cxn>
              <a:cxn ang="0">
                <a:pos x="connsiteX1" y="connsiteY1"/>
              </a:cxn>
              <a:cxn ang="0">
                <a:pos x="connsiteX2" y="connsiteY2"/>
              </a:cxn>
              <a:cxn ang="0">
                <a:pos x="connsiteX3" y="connsiteY3"/>
              </a:cxn>
            </a:cxnLst>
            <a:rect l="l" t="t" r="r" b="b"/>
            <a:pathLst>
              <a:path w="5491940" h="6861183">
                <a:moveTo>
                  <a:pt x="0" y="0"/>
                </a:moveTo>
                <a:lnTo>
                  <a:pt x="5491940" y="0"/>
                </a:lnTo>
                <a:lnTo>
                  <a:pt x="5491940" y="6861183"/>
                </a:lnTo>
                <a:lnTo>
                  <a:pt x="0" y="6861183"/>
                </a:lnTo>
                <a:close/>
              </a:path>
            </a:pathLst>
          </a:custGeom>
          <a:solidFill>
            <a:schemeClr val="tx1">
              <a:lumMod val="20000"/>
              <a:lumOff val="80000"/>
            </a:schemeClr>
          </a:solidFill>
        </p:spPr>
        <p:txBody>
          <a:bodyPr wrap="square">
            <a:noAutofit/>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cxnSp>
        <p:nvCxnSpPr>
          <p:cNvPr id="104" name="直接连接符 103"/>
          <p:cNvCxnSpPr/>
          <p:nvPr userDrawn="1"/>
        </p:nvCxnSpPr>
        <p:spPr>
          <a:xfrm flipH="1">
            <a:off x="1567180" y="941070"/>
            <a:ext cx="9699625" cy="0"/>
          </a:xfrm>
          <a:prstGeom prst="line">
            <a:avLst/>
          </a:prstGeom>
          <a:ln w="12700">
            <a:solidFill>
              <a:srgbClr val="A1E2FE">
                <a:alpha val="60000"/>
              </a:srgbClr>
            </a:solidFill>
          </a:ln>
        </p:spPr>
        <p:style>
          <a:lnRef idx="1">
            <a:schemeClr val="accent1"/>
          </a:lnRef>
          <a:fillRef idx="0">
            <a:schemeClr val="accent1"/>
          </a:fillRef>
          <a:effectRef idx="0">
            <a:schemeClr val="accent1"/>
          </a:effectRef>
          <a:fontRef idx="minor">
            <a:schemeClr val="tx1"/>
          </a:fontRef>
        </p:style>
      </p:cxnSp>
      <p:grpSp>
        <p:nvGrpSpPr>
          <p:cNvPr id="50" name="组合 49"/>
          <p:cNvGrpSpPr/>
          <p:nvPr userDrawn="1"/>
        </p:nvGrpSpPr>
        <p:grpSpPr>
          <a:xfrm rot="0">
            <a:off x="10923270" y="629920"/>
            <a:ext cx="319405" cy="194310"/>
            <a:chOff x="17008" y="1030"/>
            <a:chExt cx="750" cy="456"/>
          </a:xfrm>
        </p:grpSpPr>
        <p:cxnSp>
          <p:nvCxnSpPr>
            <p:cNvPr id="51" name="直接连接符 50"/>
            <p:cNvCxnSpPr/>
            <p:nvPr/>
          </p:nvCxnSpPr>
          <p:spPr>
            <a:xfrm>
              <a:off x="17008" y="1030"/>
              <a:ext cx="750" cy="0"/>
            </a:xfrm>
            <a:prstGeom prst="line">
              <a:avLst/>
            </a:prstGeom>
            <a:ln w="44450" cap="rnd">
              <a:solidFill>
                <a:srgbClr val="0065FF"/>
              </a:solidFill>
              <a:round/>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7008" y="1258"/>
              <a:ext cx="750" cy="0"/>
            </a:xfrm>
            <a:prstGeom prst="line">
              <a:avLst/>
            </a:prstGeom>
            <a:ln w="44450" cap="rnd">
              <a:solidFill>
                <a:srgbClr val="0065FF"/>
              </a:solidFill>
              <a:round/>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7008" y="1486"/>
              <a:ext cx="750" cy="0"/>
            </a:xfrm>
            <a:prstGeom prst="line">
              <a:avLst/>
            </a:prstGeom>
            <a:ln w="44450" cap="rnd">
              <a:solidFill>
                <a:srgbClr val="0065FF"/>
              </a:solidFill>
              <a:round/>
            </a:ln>
          </p:spPr>
          <p:style>
            <a:lnRef idx="1">
              <a:schemeClr val="accent1"/>
            </a:lnRef>
            <a:fillRef idx="0">
              <a:schemeClr val="accent1"/>
            </a:fillRef>
            <a:effectRef idx="0">
              <a:schemeClr val="accent1"/>
            </a:effectRef>
            <a:fontRef idx="minor">
              <a:schemeClr val="tx1"/>
            </a:fontRef>
          </p:style>
        </p:cxnSp>
      </p:grpSp>
      <p:pic>
        <p:nvPicPr>
          <p:cNvPr id="116" name="图形 14"/>
          <p:cNvPicPr>
            <a:picLocks noChangeAspect="1"/>
          </p:cNvPicPr>
          <p:nvPr userDrawn="1"/>
        </p:nvPicPr>
        <p:blipFill>
          <a:blip r:embed="rId5">
            <a:extLst>
              <a:ext uri="{96DAC541-7B7A-43D3-8B79-37D633B846F1}">
                <asvg:svgBlip xmlns:asvg="http://schemas.microsoft.com/office/drawing/2016/SVG/main" r:embed="rId6"/>
              </a:ext>
            </a:extLst>
          </a:blip>
          <a:srcRect t="38873"/>
          <a:stretch>
            <a:fillRect/>
          </a:stretch>
        </p:blipFill>
        <p:spPr>
          <a:xfrm flipH="1" flipV="1">
            <a:off x="9097010" y="4851400"/>
            <a:ext cx="3081655" cy="199707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右侧图片占位符">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6788728" y="2310939"/>
            <a:ext cx="2701636" cy="2294312"/>
          </a:xfrm>
          <a:custGeom>
            <a:avLst/>
            <a:gdLst>
              <a:gd name="connsiteX0" fmla="*/ 0 w 2701636"/>
              <a:gd name="connsiteY0" fmla="*/ 0 h 2294312"/>
              <a:gd name="connsiteX1" fmla="*/ 2701636 w 2701636"/>
              <a:gd name="connsiteY1" fmla="*/ 0 h 2294312"/>
              <a:gd name="connsiteX2" fmla="*/ 2701636 w 2701636"/>
              <a:gd name="connsiteY2" fmla="*/ 2294312 h 2294312"/>
              <a:gd name="connsiteX3" fmla="*/ 0 w 2701636"/>
              <a:gd name="connsiteY3" fmla="*/ 2294312 h 2294312"/>
            </a:gdLst>
            <a:ahLst/>
            <a:cxnLst>
              <a:cxn ang="0">
                <a:pos x="connsiteX0" y="connsiteY0"/>
              </a:cxn>
              <a:cxn ang="0">
                <a:pos x="connsiteX1" y="connsiteY1"/>
              </a:cxn>
              <a:cxn ang="0">
                <a:pos x="connsiteX2" y="connsiteY2"/>
              </a:cxn>
              <a:cxn ang="0">
                <a:pos x="connsiteX3" y="connsiteY3"/>
              </a:cxn>
            </a:cxnLst>
            <a:rect l="l" t="t" r="r" b="b"/>
            <a:pathLst>
              <a:path w="2701636" h="2294312">
                <a:moveTo>
                  <a:pt x="0" y="0"/>
                </a:moveTo>
                <a:lnTo>
                  <a:pt x="2701636" y="0"/>
                </a:lnTo>
                <a:lnTo>
                  <a:pt x="2701636" y="2294312"/>
                </a:lnTo>
                <a:lnTo>
                  <a:pt x="0" y="2294312"/>
                </a:lnTo>
                <a:close/>
              </a:path>
            </a:pathLst>
          </a:custGeom>
          <a:solidFill>
            <a:schemeClr val="tx1">
              <a:lumMod val="20000"/>
              <a:lumOff val="80000"/>
            </a:schemeClr>
          </a:solidFill>
        </p:spPr>
        <p:txBody>
          <a:bodyPr wrap="square">
            <a:noAutofit/>
          </a:bodyPr>
          <a:lstStyle/>
          <a:p>
            <a:endParaRPr lang="en-US"/>
          </a:p>
        </p:txBody>
      </p:sp>
      <p:sp>
        <p:nvSpPr>
          <p:cNvPr id="21" name="Picture Placeholder 20"/>
          <p:cNvSpPr>
            <a:spLocks noGrp="1"/>
          </p:cNvSpPr>
          <p:nvPr>
            <p:ph type="pic" sz="quarter" idx="11"/>
          </p:nvPr>
        </p:nvSpPr>
        <p:spPr>
          <a:xfrm>
            <a:off x="9490364" y="1"/>
            <a:ext cx="2701636" cy="2310938"/>
          </a:xfrm>
          <a:custGeom>
            <a:avLst/>
            <a:gdLst>
              <a:gd name="connsiteX0" fmla="*/ 0 w 2701636"/>
              <a:gd name="connsiteY0" fmla="*/ 0 h 2310938"/>
              <a:gd name="connsiteX1" fmla="*/ 2701636 w 2701636"/>
              <a:gd name="connsiteY1" fmla="*/ 0 h 2310938"/>
              <a:gd name="connsiteX2" fmla="*/ 2701636 w 2701636"/>
              <a:gd name="connsiteY2" fmla="*/ 2310938 h 2310938"/>
              <a:gd name="connsiteX3" fmla="*/ 0 w 2701636"/>
              <a:gd name="connsiteY3" fmla="*/ 2310938 h 2310938"/>
            </a:gdLst>
            <a:ahLst/>
            <a:cxnLst>
              <a:cxn ang="0">
                <a:pos x="connsiteX0" y="connsiteY0"/>
              </a:cxn>
              <a:cxn ang="0">
                <a:pos x="connsiteX1" y="connsiteY1"/>
              </a:cxn>
              <a:cxn ang="0">
                <a:pos x="connsiteX2" y="connsiteY2"/>
              </a:cxn>
              <a:cxn ang="0">
                <a:pos x="connsiteX3" y="connsiteY3"/>
              </a:cxn>
            </a:cxnLst>
            <a:rect l="l" t="t" r="r" b="b"/>
            <a:pathLst>
              <a:path w="2701636" h="2310938">
                <a:moveTo>
                  <a:pt x="0" y="0"/>
                </a:moveTo>
                <a:lnTo>
                  <a:pt x="2701636" y="0"/>
                </a:lnTo>
                <a:lnTo>
                  <a:pt x="2701636" y="2310938"/>
                </a:lnTo>
                <a:lnTo>
                  <a:pt x="0" y="2310938"/>
                </a:lnTo>
                <a:close/>
              </a:path>
            </a:pathLst>
          </a:custGeom>
          <a:solidFill>
            <a:schemeClr val="tx1">
              <a:lumMod val="20000"/>
              <a:lumOff val="80000"/>
            </a:schemeClr>
          </a:solidFill>
        </p:spPr>
        <p:txBody>
          <a:bodyPr wrap="square">
            <a:noAutofit/>
          </a:bodyPr>
          <a:lstStyle/>
          <a:p>
            <a:endParaRPr lang="en-US"/>
          </a:p>
        </p:txBody>
      </p:sp>
      <p:sp>
        <p:nvSpPr>
          <p:cNvPr id="24" name="Picture Placeholder 23"/>
          <p:cNvSpPr>
            <a:spLocks noGrp="1"/>
          </p:cNvSpPr>
          <p:nvPr>
            <p:ph type="pic" sz="quarter" idx="12"/>
          </p:nvPr>
        </p:nvSpPr>
        <p:spPr>
          <a:xfrm>
            <a:off x="9490364" y="4605251"/>
            <a:ext cx="2701636" cy="2252749"/>
          </a:xfrm>
          <a:custGeom>
            <a:avLst/>
            <a:gdLst>
              <a:gd name="connsiteX0" fmla="*/ 0 w 2701636"/>
              <a:gd name="connsiteY0" fmla="*/ 0 h 2252749"/>
              <a:gd name="connsiteX1" fmla="*/ 2701636 w 2701636"/>
              <a:gd name="connsiteY1" fmla="*/ 0 h 2252749"/>
              <a:gd name="connsiteX2" fmla="*/ 2701636 w 2701636"/>
              <a:gd name="connsiteY2" fmla="*/ 2252749 h 2252749"/>
              <a:gd name="connsiteX3" fmla="*/ 0 w 2701636"/>
              <a:gd name="connsiteY3" fmla="*/ 2252749 h 2252749"/>
            </a:gdLst>
            <a:ahLst/>
            <a:cxnLst>
              <a:cxn ang="0">
                <a:pos x="connsiteX0" y="connsiteY0"/>
              </a:cxn>
              <a:cxn ang="0">
                <a:pos x="connsiteX1" y="connsiteY1"/>
              </a:cxn>
              <a:cxn ang="0">
                <a:pos x="connsiteX2" y="connsiteY2"/>
              </a:cxn>
              <a:cxn ang="0">
                <a:pos x="connsiteX3" y="connsiteY3"/>
              </a:cxn>
            </a:cxnLst>
            <a:rect l="l" t="t" r="r" b="b"/>
            <a:pathLst>
              <a:path w="2701636" h="2252749">
                <a:moveTo>
                  <a:pt x="0" y="0"/>
                </a:moveTo>
                <a:lnTo>
                  <a:pt x="2701636" y="0"/>
                </a:lnTo>
                <a:lnTo>
                  <a:pt x="2701636" y="2252749"/>
                </a:lnTo>
                <a:lnTo>
                  <a:pt x="0" y="2252749"/>
                </a:lnTo>
                <a:close/>
              </a:path>
            </a:pathLst>
          </a:custGeom>
          <a:solidFill>
            <a:schemeClr val="tx1">
              <a:lumMod val="20000"/>
              <a:lumOff val="80000"/>
            </a:schemeClr>
          </a:solidFill>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250" advTm="1000">
        <p14:switch dir="r"/>
      </p:transition>
    </mc:Choice>
    <mc:Fallback>
      <p:transition spd="slow" advTm="1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横向中部图片占位符">
    <p:spTree>
      <p:nvGrpSpPr>
        <p:cNvPr id="1" name=""/>
        <p:cNvGrpSpPr/>
        <p:nvPr/>
      </p:nvGrpSpPr>
      <p:grpSpPr>
        <a:xfrm>
          <a:off x="0" y="0"/>
          <a:ext cx="0" cy="0"/>
          <a:chOff x="0" y="0"/>
          <a:chExt cx="0" cy="0"/>
        </a:xfrm>
      </p:grpSpPr>
      <p:sp>
        <p:nvSpPr>
          <p:cNvPr id="6" name="Picture Placeholder 14"/>
          <p:cNvSpPr>
            <a:spLocks noGrp="1"/>
          </p:cNvSpPr>
          <p:nvPr>
            <p:ph type="pic" sz="quarter" idx="10"/>
          </p:nvPr>
        </p:nvSpPr>
        <p:spPr>
          <a:xfrm>
            <a:off x="3350029" y="-3183"/>
            <a:ext cx="5491940" cy="6861183"/>
          </a:xfrm>
          <a:custGeom>
            <a:avLst/>
            <a:gdLst>
              <a:gd name="connsiteX0" fmla="*/ 0 w 5491940"/>
              <a:gd name="connsiteY0" fmla="*/ 0 h 6861183"/>
              <a:gd name="connsiteX1" fmla="*/ 5491940 w 5491940"/>
              <a:gd name="connsiteY1" fmla="*/ 0 h 6861183"/>
              <a:gd name="connsiteX2" fmla="*/ 5491940 w 5491940"/>
              <a:gd name="connsiteY2" fmla="*/ 6861183 h 6861183"/>
              <a:gd name="connsiteX3" fmla="*/ 0 w 5491940"/>
              <a:gd name="connsiteY3" fmla="*/ 6861183 h 6861183"/>
            </a:gdLst>
            <a:ahLst/>
            <a:cxnLst>
              <a:cxn ang="0">
                <a:pos x="connsiteX0" y="connsiteY0"/>
              </a:cxn>
              <a:cxn ang="0">
                <a:pos x="connsiteX1" y="connsiteY1"/>
              </a:cxn>
              <a:cxn ang="0">
                <a:pos x="connsiteX2" y="connsiteY2"/>
              </a:cxn>
              <a:cxn ang="0">
                <a:pos x="connsiteX3" y="connsiteY3"/>
              </a:cxn>
            </a:cxnLst>
            <a:rect l="l" t="t" r="r" b="b"/>
            <a:pathLst>
              <a:path w="5491940" h="6861183">
                <a:moveTo>
                  <a:pt x="0" y="0"/>
                </a:moveTo>
                <a:lnTo>
                  <a:pt x="5491940" y="0"/>
                </a:lnTo>
                <a:lnTo>
                  <a:pt x="5491940" y="6861183"/>
                </a:lnTo>
                <a:lnTo>
                  <a:pt x="0" y="6861183"/>
                </a:lnTo>
                <a:close/>
              </a:path>
            </a:pathLst>
          </a:custGeom>
          <a:solidFill>
            <a:schemeClr val="tx1">
              <a:lumMod val="20000"/>
              <a:lumOff val="80000"/>
            </a:schemeClr>
          </a:solidFill>
        </p:spPr>
        <p:txBody>
          <a:bodyPr wrap="square">
            <a:noAutofit/>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cxnSp>
        <p:nvCxnSpPr>
          <p:cNvPr id="104" name="直接连接符 103"/>
          <p:cNvCxnSpPr/>
          <p:nvPr userDrawn="1"/>
        </p:nvCxnSpPr>
        <p:spPr>
          <a:xfrm flipH="1">
            <a:off x="1567180" y="941070"/>
            <a:ext cx="9699625" cy="0"/>
          </a:xfrm>
          <a:prstGeom prst="line">
            <a:avLst/>
          </a:prstGeom>
          <a:ln w="12700">
            <a:solidFill>
              <a:srgbClr val="A1E2FE">
                <a:alpha val="60000"/>
              </a:srgbClr>
            </a:solidFill>
          </a:ln>
        </p:spPr>
        <p:style>
          <a:lnRef idx="1">
            <a:schemeClr val="accent1"/>
          </a:lnRef>
          <a:fillRef idx="0">
            <a:schemeClr val="accent1"/>
          </a:fillRef>
          <a:effectRef idx="0">
            <a:schemeClr val="accent1"/>
          </a:effectRef>
          <a:fontRef idx="minor">
            <a:schemeClr val="tx1"/>
          </a:fontRef>
        </p:style>
      </p:cxnSp>
      <p:grpSp>
        <p:nvGrpSpPr>
          <p:cNvPr id="50" name="组合 49"/>
          <p:cNvGrpSpPr/>
          <p:nvPr userDrawn="1"/>
        </p:nvGrpSpPr>
        <p:grpSpPr>
          <a:xfrm rot="0">
            <a:off x="10923270" y="629920"/>
            <a:ext cx="319405" cy="194310"/>
            <a:chOff x="17008" y="1030"/>
            <a:chExt cx="750" cy="456"/>
          </a:xfrm>
        </p:grpSpPr>
        <p:cxnSp>
          <p:nvCxnSpPr>
            <p:cNvPr id="51" name="直接连接符 50"/>
            <p:cNvCxnSpPr/>
            <p:nvPr/>
          </p:nvCxnSpPr>
          <p:spPr>
            <a:xfrm>
              <a:off x="17008" y="1030"/>
              <a:ext cx="750" cy="0"/>
            </a:xfrm>
            <a:prstGeom prst="line">
              <a:avLst/>
            </a:prstGeom>
            <a:ln w="44450" cap="rnd">
              <a:solidFill>
                <a:srgbClr val="0065FF"/>
              </a:solidFill>
              <a:round/>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7008" y="1258"/>
              <a:ext cx="750" cy="0"/>
            </a:xfrm>
            <a:prstGeom prst="line">
              <a:avLst/>
            </a:prstGeom>
            <a:ln w="44450" cap="rnd">
              <a:solidFill>
                <a:srgbClr val="0065FF"/>
              </a:solidFill>
              <a:round/>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7008" y="1486"/>
              <a:ext cx="750" cy="0"/>
            </a:xfrm>
            <a:prstGeom prst="line">
              <a:avLst/>
            </a:prstGeom>
            <a:ln w="44450" cap="rnd">
              <a:solidFill>
                <a:srgbClr val="0065FF"/>
              </a:solidFill>
              <a:round/>
            </a:ln>
          </p:spPr>
          <p:style>
            <a:lnRef idx="1">
              <a:schemeClr val="accent1"/>
            </a:lnRef>
            <a:fillRef idx="0">
              <a:schemeClr val="accent1"/>
            </a:fillRef>
            <a:effectRef idx="0">
              <a:schemeClr val="accent1"/>
            </a:effectRef>
            <a:fontRef idx="minor">
              <a:schemeClr val="tx1"/>
            </a:fontRef>
          </p:style>
        </p:cxnSp>
      </p:grpSp>
      <p:pic>
        <p:nvPicPr>
          <p:cNvPr id="116" name="图形 14"/>
          <p:cNvPicPr>
            <a:picLocks noChangeAspect="1"/>
          </p:cNvPicPr>
          <p:nvPr userDrawn="1"/>
        </p:nvPicPr>
        <p:blipFill>
          <a:blip r:embed="rId5">
            <a:extLst>
              <a:ext uri="{96DAC541-7B7A-43D3-8B79-37D633B846F1}">
                <asvg:svgBlip xmlns:asvg="http://schemas.microsoft.com/office/drawing/2016/SVG/main" r:embed="rId6"/>
              </a:ext>
            </a:extLst>
          </a:blip>
          <a:srcRect t="38873"/>
          <a:stretch>
            <a:fillRect/>
          </a:stretch>
        </p:blipFill>
        <p:spPr>
          <a:xfrm flipH="1" flipV="1">
            <a:off x="9097010" y="4851400"/>
            <a:ext cx="3081655" cy="199707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5" Type="http://schemas.openxmlformats.org/officeDocument/2006/relationships/theme" Target="../theme/theme2.xml"/><Relationship Id="rId4" Type="http://schemas.openxmlformats.org/officeDocument/2006/relationships/slideLayout" Target="../slideLayouts/slideLayout8.xml"/><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206593-D462-4495-ADBC-BDB8432007D8}"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EEADAF-011D-427A-8043-73CCDCC1DCD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206593-D462-4495-ADBC-BDB8432007D8}"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EEADAF-011D-427A-8043-73CCDCC1DCD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jpeg"/><Relationship Id="rId2" Type="http://schemas.openxmlformats.org/officeDocument/2006/relationships/tags" Target="../tags/tag7.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image" Target="../media/image3.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4.xml"/><Relationship Id="rId2" Type="http://schemas.openxmlformats.org/officeDocument/2006/relationships/image" Target="../media/image11.jpeg"/><Relationship Id="rId1" Type="http://schemas.openxmlformats.org/officeDocument/2006/relationships/hyperlink" Target="https://baike.baidu.com/item/%E5%AE%9E%E8%AF%81%E5%88%86%E6%9E%90?fromModule=lemma_inlink" TargetMode="Externa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8.xml"/><Relationship Id="rId1" Type="http://schemas.openxmlformats.org/officeDocument/2006/relationships/tags" Target="../tags/tag2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30.xml"/><Relationship Id="rId1" Type="http://schemas.openxmlformats.org/officeDocument/2006/relationships/tags" Target="../tags/tag2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32.xml"/><Relationship Id="rId1" Type="http://schemas.openxmlformats.org/officeDocument/2006/relationships/tags" Target="../tags/tag3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33.xml"/></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34.xml"/><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image" Target="../media/image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3.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9" Type="http://schemas.openxmlformats.org/officeDocument/2006/relationships/tags" Target="../tags/tag41.xml"/><Relationship Id="rId8" Type="http://schemas.openxmlformats.org/officeDocument/2006/relationships/image" Target="../media/image19.jpeg"/><Relationship Id="rId7" Type="http://schemas.openxmlformats.org/officeDocument/2006/relationships/tags" Target="../tags/tag40.xml"/><Relationship Id="rId6" Type="http://schemas.openxmlformats.org/officeDocument/2006/relationships/image" Target="../media/image18.jpeg"/><Relationship Id="rId5" Type="http://schemas.openxmlformats.org/officeDocument/2006/relationships/tags" Target="../tags/tag39.xml"/><Relationship Id="rId4" Type="http://schemas.openxmlformats.org/officeDocument/2006/relationships/image" Target="../media/image17.jpeg"/><Relationship Id="rId3" Type="http://schemas.openxmlformats.org/officeDocument/2006/relationships/tags" Target="../tags/tag38.xml"/><Relationship Id="rId2" Type="http://schemas.openxmlformats.org/officeDocument/2006/relationships/image" Target="../media/image16.jpeg"/><Relationship Id="rId19" Type="http://schemas.openxmlformats.org/officeDocument/2006/relationships/slideLayout" Target="../slideLayouts/slideLayout1.xml"/><Relationship Id="rId18" Type="http://schemas.openxmlformats.org/officeDocument/2006/relationships/image" Target="../media/image24.jpeg"/><Relationship Id="rId17" Type="http://schemas.openxmlformats.org/officeDocument/2006/relationships/tags" Target="../tags/tag45.xml"/><Relationship Id="rId16" Type="http://schemas.openxmlformats.org/officeDocument/2006/relationships/image" Target="../media/image23.jpeg"/><Relationship Id="rId15" Type="http://schemas.openxmlformats.org/officeDocument/2006/relationships/tags" Target="../tags/tag44.xml"/><Relationship Id="rId14" Type="http://schemas.openxmlformats.org/officeDocument/2006/relationships/image" Target="../media/image22.jpeg"/><Relationship Id="rId13" Type="http://schemas.openxmlformats.org/officeDocument/2006/relationships/tags" Target="../tags/tag43.xml"/><Relationship Id="rId12" Type="http://schemas.openxmlformats.org/officeDocument/2006/relationships/image" Target="../media/image21.jpeg"/><Relationship Id="rId11" Type="http://schemas.openxmlformats.org/officeDocument/2006/relationships/tags" Target="../tags/tag42.xml"/><Relationship Id="rId10" Type="http://schemas.openxmlformats.org/officeDocument/2006/relationships/image" Target="../media/image20.jpeg"/><Relationship Id="rId1" Type="http://schemas.openxmlformats.org/officeDocument/2006/relationships/tags" Target="../tags/tag37.xml"/></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png"/><Relationship Id="rId3" Type="http://schemas.openxmlformats.org/officeDocument/2006/relationships/tags" Target="../tags/tag17.xml"/><Relationship Id="rId2" Type="http://schemas.openxmlformats.org/officeDocument/2006/relationships/image" Target="../media/image5.png"/><Relationship Id="rId1" Type="http://schemas.openxmlformats.org/officeDocument/2006/relationships/tags" Target="../tags/tag1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8.xml"/><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image" Target="../media/image3.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1">
            <a:extLst>
              <a:ext uri="{28A0092B-C50C-407E-A947-70E740481C1C}">
                <a14:useLocalDpi xmlns:a14="http://schemas.microsoft.com/office/drawing/2010/main" val="0"/>
              </a:ext>
            </a:extLst>
          </a:blip>
          <a:srcRect b="37748"/>
          <a:stretch>
            <a:fillRect/>
          </a:stretch>
        </p:blipFill>
        <p:spPr>
          <a:xfrm>
            <a:off x="0" y="1"/>
            <a:ext cx="12192000" cy="4269219"/>
          </a:xfrm>
          <a:custGeom>
            <a:avLst/>
            <a:gdLst>
              <a:gd name="connsiteX0" fmla="*/ 0 w 12192000"/>
              <a:gd name="connsiteY0" fmla="*/ 0 h 4269219"/>
              <a:gd name="connsiteX1" fmla="*/ 12192000 w 12192000"/>
              <a:gd name="connsiteY1" fmla="*/ 0 h 4269219"/>
              <a:gd name="connsiteX2" fmla="*/ 2039 w 12192000"/>
              <a:gd name="connsiteY2" fmla="*/ 845134 h 4269219"/>
              <a:gd name="connsiteX3" fmla="*/ 0 w 12192000"/>
              <a:gd name="connsiteY3" fmla="*/ 813337 h 4269219"/>
            </a:gdLst>
            <a:ahLst/>
            <a:cxnLst>
              <a:cxn ang="0">
                <a:pos x="connsiteX0" y="connsiteY0"/>
              </a:cxn>
              <a:cxn ang="0">
                <a:pos x="connsiteX1" y="connsiteY1"/>
              </a:cxn>
              <a:cxn ang="0">
                <a:pos x="connsiteX2" y="connsiteY2"/>
              </a:cxn>
              <a:cxn ang="0">
                <a:pos x="connsiteX3" y="connsiteY3"/>
              </a:cxn>
            </a:cxnLst>
            <a:rect l="l" t="t" r="r" b="b"/>
            <a:pathLst>
              <a:path w="12192000" h="4269219">
                <a:moveTo>
                  <a:pt x="0" y="0"/>
                </a:moveTo>
                <a:lnTo>
                  <a:pt x="12192000" y="0"/>
                </a:lnTo>
                <a:cubicBezTo>
                  <a:pt x="12192000" y="0"/>
                  <a:pt x="719095" y="9014766"/>
                  <a:pt x="2039" y="845134"/>
                </a:cubicBezTo>
                <a:lnTo>
                  <a:pt x="0" y="813337"/>
                </a:lnTo>
                <a:close/>
              </a:path>
            </a:pathLst>
          </a:custGeom>
        </p:spPr>
      </p:pic>
      <p:grpSp>
        <p:nvGrpSpPr>
          <p:cNvPr id="22" name="组合 21"/>
          <p:cNvGrpSpPr/>
          <p:nvPr/>
        </p:nvGrpSpPr>
        <p:grpSpPr>
          <a:xfrm>
            <a:off x="9036685" y="5838825"/>
            <a:ext cx="2543175" cy="676275"/>
            <a:chOff x="7678537" y="5813404"/>
            <a:chExt cx="2304545" cy="460167"/>
          </a:xfrm>
        </p:grpSpPr>
        <p:grpSp>
          <p:nvGrpSpPr>
            <p:cNvPr id="6" name="组合 5"/>
            <p:cNvGrpSpPr/>
            <p:nvPr/>
          </p:nvGrpSpPr>
          <p:grpSpPr>
            <a:xfrm>
              <a:off x="7678537" y="5813404"/>
              <a:ext cx="1138459" cy="460166"/>
              <a:chOff x="8502103" y="5928461"/>
              <a:chExt cx="1138459" cy="460166"/>
            </a:xfrm>
          </p:grpSpPr>
          <p:sp>
            <p:nvSpPr>
              <p:cNvPr id="5" name="矩形 4"/>
              <p:cNvSpPr/>
              <p:nvPr/>
            </p:nvSpPr>
            <p:spPr>
              <a:xfrm>
                <a:off x="8502103" y="5928461"/>
                <a:ext cx="1138459" cy="460166"/>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8526475" y="6012812"/>
                <a:ext cx="1090258" cy="291861"/>
              </a:xfrm>
              <a:prstGeom prst="roundRect">
                <a:avLst/>
              </a:prstGeom>
              <a:noFill/>
            </p:spPr>
            <p:txBody>
              <a:bodyPr wrap="square" rtlCol="0">
                <a:no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讲解人</a:t>
                </a:r>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sp>
          <p:nvSpPr>
            <p:cNvPr id="7" name="文本框 6"/>
            <p:cNvSpPr txBox="1"/>
            <p:nvPr/>
          </p:nvSpPr>
          <p:spPr>
            <a:xfrm>
              <a:off x="8750922" y="5927456"/>
              <a:ext cx="1232160" cy="346115"/>
            </a:xfrm>
            <a:prstGeom prst="rect">
              <a:avLst/>
            </a:prstGeom>
            <a:noFill/>
          </p:spPr>
          <p:txBody>
            <a:bodyPr wrap="square" rtlCol="0">
              <a:noAutofit/>
            </a:bodyPr>
            <a:lstStyle/>
            <a:p>
              <a:pPr algn="ctr"/>
              <a:r>
                <a:rPr lang="zh-CN" altLang="en-US" sz="2000" dirty="0">
                  <a:solidFill>
                    <a:srgbClr val="4472C4"/>
                  </a:solidFill>
                  <a:latin typeface="微软雅黑" panose="020B0503020204020204" pitchFamily="34" charset="-122"/>
                  <a:ea typeface="微软雅黑" panose="020B0503020204020204" pitchFamily="34" charset="-122"/>
                </a:rPr>
                <a:t>孟玉珍</a:t>
              </a:r>
              <a:endParaRPr lang="zh-CN" altLang="en-US" sz="2000" dirty="0">
                <a:solidFill>
                  <a:srgbClr val="4472C4"/>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1895000" y="4433386"/>
            <a:ext cx="8401685" cy="1230630"/>
            <a:chOff x="4833637" y="3942880"/>
            <a:chExt cx="8401685" cy="1230630"/>
          </a:xfrm>
        </p:grpSpPr>
        <p:sp>
          <p:nvSpPr>
            <p:cNvPr id="9" name="矩形 259"/>
            <p:cNvSpPr>
              <a:spLocks noChangeArrowheads="1"/>
            </p:cNvSpPr>
            <p:nvPr/>
          </p:nvSpPr>
          <p:spPr bwMode="auto">
            <a:xfrm>
              <a:off x="4833637" y="3942880"/>
              <a:ext cx="2252890" cy="1230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9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9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9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9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9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9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9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9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9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endParaRPr lang="zh-CN" altLang="en-US" sz="8000" cap="all" dirty="0">
                <a:solidFill>
                  <a:srgbClr val="4472C4"/>
                </a:solidFill>
                <a:latin typeface="Impact" panose="020B0806030902050204" pitchFamily="34" charset="0"/>
                <a:cs typeface="Arial" panose="020B0604020202090204" pitchFamily="34" charset="0"/>
              </a:endParaRPr>
            </a:p>
          </p:txBody>
        </p:sp>
        <p:cxnSp>
          <p:nvCxnSpPr>
            <p:cNvPr id="10" name="直接连接符 9"/>
            <p:cNvCxnSpPr/>
            <p:nvPr/>
          </p:nvCxnSpPr>
          <p:spPr>
            <a:xfrm>
              <a:off x="7120392" y="4098463"/>
              <a:ext cx="0" cy="1043047"/>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sp>
          <p:nvSpPr>
            <p:cNvPr id="11" name="矩形 259"/>
            <p:cNvSpPr>
              <a:spLocks noChangeArrowheads="1"/>
            </p:cNvSpPr>
            <p:nvPr/>
          </p:nvSpPr>
          <p:spPr bwMode="auto">
            <a:xfrm>
              <a:off x="7321059" y="4776913"/>
              <a:ext cx="5393666" cy="2330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9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9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9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9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9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9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9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9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9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1515" dirty="0">
                  <a:sym typeface="+mn-ea"/>
                </a:rPr>
                <a:t>海关贸易数据</a:t>
              </a:r>
              <a:r>
                <a:rPr lang="en-US" altLang="zh-CN" sz="1515" dirty="0">
                  <a:sym typeface="+mn-ea"/>
                </a:rPr>
                <a:t>  </a:t>
              </a:r>
              <a:r>
                <a:rPr lang="zh-CN" altLang="en-US" sz="1515" dirty="0">
                  <a:sym typeface="+mn-ea"/>
                </a:rPr>
                <a:t>银联消费数据</a:t>
              </a:r>
              <a:r>
                <a:rPr lang="en-US" altLang="zh-CN" sz="1515" dirty="0">
                  <a:sym typeface="+mn-ea"/>
                </a:rPr>
                <a:t>  </a:t>
              </a:r>
              <a:r>
                <a:rPr lang="zh-CN" altLang="en-US" sz="1515" dirty="0">
                  <a:sym typeface="+mn-ea"/>
                </a:rPr>
                <a:t>工业企业数据</a:t>
              </a:r>
              <a:endParaRPr lang="en-US" altLang="zh-CN" sz="1515" dirty="0">
                <a:solidFill>
                  <a:srgbClr val="4472C4"/>
                </a:solidFill>
                <a:latin typeface="Arial" panose="020B0604020202090204" pitchFamily="34" charset="0"/>
                <a:cs typeface="Arial" panose="020B0604020202090204" pitchFamily="34" charset="0"/>
              </a:endParaRPr>
            </a:p>
          </p:txBody>
        </p:sp>
        <p:sp>
          <p:nvSpPr>
            <p:cNvPr id="12" name="矩形 259"/>
            <p:cNvSpPr>
              <a:spLocks noChangeArrowheads="1"/>
            </p:cNvSpPr>
            <p:nvPr/>
          </p:nvSpPr>
          <p:spPr bwMode="auto">
            <a:xfrm>
              <a:off x="7153292" y="4118140"/>
              <a:ext cx="6082030" cy="6769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9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9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9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9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9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9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9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9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9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4400" dirty="0">
                  <a:solidFill>
                    <a:srgbClr val="4472C4"/>
                  </a:solidFill>
                  <a:latin typeface="Arial" panose="020B0604020202090204" pitchFamily="34" charset="0"/>
                  <a:cs typeface="Arial" panose="020B0604020202090204" pitchFamily="34" charset="0"/>
                  <a:sym typeface="Arial" panose="020B0604020202090204" pitchFamily="34" charset="0"/>
                </a:rPr>
                <a:t>CCD数据平台介绍</a:t>
              </a:r>
              <a:endParaRPr lang="en-US" altLang="zh-CN" sz="4400" dirty="0">
                <a:solidFill>
                  <a:srgbClr val="4472C4"/>
                </a:solidFill>
                <a:latin typeface="Arial" panose="020B0604020202090204" pitchFamily="34" charset="0"/>
                <a:cs typeface="Arial" panose="020B0604020202090204" pitchFamily="34" charset="0"/>
              </a:endParaRPr>
            </a:p>
          </p:txBody>
        </p:sp>
      </p:grpSp>
      <p:pic>
        <p:nvPicPr>
          <p:cNvPr id="18" name="图片 2" descr="wordml://2.jpg"/>
          <p:cNvPicPr>
            <a:picLocks noChangeAspect="1"/>
          </p:cNvPicPr>
          <p:nvPr>
            <p:custDataLst>
              <p:tags r:id="rId2"/>
            </p:custDataLst>
          </p:nvPr>
        </p:nvPicPr>
        <p:blipFill>
          <a:blip r:embed="rId3"/>
          <a:stretch>
            <a:fillRect/>
          </a:stretch>
        </p:blipFill>
        <p:spPr>
          <a:xfrm>
            <a:off x="1894840" y="4608830"/>
            <a:ext cx="2288540" cy="122999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rcRect r="46195" b="629"/>
          <a:stretch>
            <a:fillRect/>
          </a:stretch>
        </p:blipFill>
        <p:spPr>
          <a:xfrm>
            <a:off x="0" y="43134"/>
            <a:ext cx="6559918" cy="6814867"/>
          </a:xfrm>
          <a:custGeom>
            <a:avLst/>
            <a:gdLst>
              <a:gd name="connsiteX0" fmla="*/ 0 w 6559918"/>
              <a:gd name="connsiteY0" fmla="*/ 0 h 6814867"/>
              <a:gd name="connsiteX1" fmla="*/ 1869489 w 6559918"/>
              <a:gd name="connsiteY1" fmla="*/ 0 h 6814867"/>
              <a:gd name="connsiteX2" fmla="*/ 1885572 w 6559918"/>
              <a:gd name="connsiteY2" fmla="*/ 661 h 6814867"/>
              <a:gd name="connsiteX3" fmla="*/ 10641 w 6559918"/>
              <a:gd name="connsiteY3" fmla="*/ 6809897 h 6814867"/>
              <a:gd name="connsiteX4" fmla="*/ 0 w 6559918"/>
              <a:gd name="connsiteY4" fmla="*/ 6814867 h 6814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18" h="6814867">
                <a:moveTo>
                  <a:pt x="0" y="0"/>
                </a:moveTo>
                <a:lnTo>
                  <a:pt x="1869489" y="0"/>
                </a:lnTo>
                <a:lnTo>
                  <a:pt x="1885572" y="661"/>
                </a:lnTo>
                <a:cubicBezTo>
                  <a:pt x="13219615" y="575161"/>
                  <a:pt x="432922" y="6612118"/>
                  <a:pt x="10641" y="6809897"/>
                </a:cubicBezTo>
                <a:lnTo>
                  <a:pt x="0" y="6814867"/>
                </a:lnTo>
                <a:close/>
              </a:path>
            </a:pathLst>
          </a:custGeom>
          <a:noFill/>
        </p:spPr>
      </p:pic>
      <p:grpSp>
        <p:nvGrpSpPr>
          <p:cNvPr id="10" name="组合 9"/>
          <p:cNvGrpSpPr/>
          <p:nvPr/>
        </p:nvGrpSpPr>
        <p:grpSpPr>
          <a:xfrm>
            <a:off x="6559918" y="3091582"/>
            <a:ext cx="4664847" cy="685452"/>
            <a:chOff x="6559918" y="3288706"/>
            <a:chExt cx="4664847" cy="685452"/>
          </a:xfrm>
        </p:grpSpPr>
        <p:sp>
          <p:nvSpPr>
            <p:cNvPr id="4" name="MH_Other_1"/>
            <p:cNvSpPr>
              <a:spLocks noChangeAspect="1"/>
            </p:cNvSpPr>
            <p:nvPr>
              <p:custDataLst>
                <p:tags r:id="rId2"/>
              </p:custDataLst>
            </p:nvPr>
          </p:nvSpPr>
          <p:spPr>
            <a:xfrm>
              <a:off x="6559918" y="3288706"/>
              <a:ext cx="684027" cy="685452"/>
            </a:xfrm>
            <a:prstGeom prst="ellipse">
              <a:avLst/>
            </a:prstGeom>
            <a:solidFill>
              <a:schemeClr val="bg1"/>
            </a:solidFill>
            <a:ln w="57150" cap="flat" cmpd="sng" algn="ctr">
              <a:solidFill>
                <a:srgbClr val="4472C4"/>
              </a:solidFill>
              <a:prstDash val="solid"/>
            </a:ln>
            <a:effectLst/>
          </p:spPr>
          <p:txBody>
            <a:bodyPr lIns="0" tIns="0" rIns="0" bIns="0" anchor="ctr"/>
            <a:lstStyle/>
            <a:p>
              <a:pPr algn="ctr">
                <a:defRPr/>
              </a:pPr>
              <a:r>
                <a:rPr lang="en-US" altLang="zh-CN" sz="4400" b="1" kern="0" dirty="0">
                  <a:solidFill>
                    <a:srgbClr val="4472C4"/>
                  </a:solidFill>
                  <a:latin typeface="微软雅黑" panose="020B0503020204020204" pitchFamily="34" charset="-122"/>
                  <a:ea typeface="微软雅黑" panose="020B0503020204020204" pitchFamily="34" charset="-122"/>
                  <a:sym typeface="Arial" panose="020B0604020202090204" pitchFamily="34" charset="0"/>
                </a:rPr>
                <a:t>3</a:t>
              </a:r>
              <a:endParaRPr lang="en-US" altLang="zh-CN" sz="4400" b="1" kern="0" dirty="0">
                <a:solidFill>
                  <a:srgbClr val="4472C4"/>
                </a:solidFill>
                <a:latin typeface="微软雅黑" panose="020B0503020204020204" pitchFamily="34" charset="-122"/>
                <a:ea typeface="微软雅黑" panose="020B0503020204020204" pitchFamily="34" charset="-122"/>
                <a:sym typeface="Arial" panose="020B0604020202090204" pitchFamily="34" charset="0"/>
              </a:endParaRPr>
            </a:p>
          </p:txBody>
        </p:sp>
        <p:sp>
          <p:nvSpPr>
            <p:cNvPr id="5" name="MH_Text_1"/>
            <p:cNvSpPr/>
            <p:nvPr>
              <p:custDataLst>
                <p:tags r:id="rId3"/>
              </p:custDataLst>
            </p:nvPr>
          </p:nvSpPr>
          <p:spPr>
            <a:xfrm>
              <a:off x="7572824" y="3349264"/>
              <a:ext cx="3651941" cy="553720"/>
            </a:xfrm>
            <a:prstGeom prst="rect">
              <a:avLst/>
            </a:prstGeom>
          </p:spPr>
          <p:txBody>
            <a:bodyPr wrap="square" lIns="0" tIns="0" rIns="0" bIns="0" anchor="ctr">
              <a:spAutoFit/>
            </a:bodyPr>
            <a:lstStyle/>
            <a:p>
              <a:r>
                <a:rPr lang="zh-CN" altLang="en-US" sz="3600" b="1" dirty="0">
                  <a:solidFill>
                    <a:srgbClr val="4472C4"/>
                  </a:solidFill>
                  <a:latin typeface="微软雅黑" panose="020B0503020204020204" pitchFamily="34" charset="-122"/>
                  <a:ea typeface="微软雅黑" panose="020B0503020204020204" pitchFamily="34" charset="-122"/>
                  <a:sym typeface="Arial" panose="020B0604020202090204" pitchFamily="34" charset="0"/>
                </a:rPr>
                <a:t>产品优势</a:t>
              </a:r>
              <a:endParaRPr lang="en-US" altLang="zh-CN" sz="1600" b="1" dirty="0">
                <a:solidFill>
                  <a:srgbClr val="4472C4"/>
                </a:solidFill>
                <a:latin typeface="微软雅黑" panose="020B0503020204020204" pitchFamily="34" charset="-122"/>
                <a:ea typeface="微软雅黑" panose="020B0503020204020204" pitchFamily="34" charset="-122"/>
                <a:sym typeface="Arial" panose="020B0604020202090204" pitchFamily="34" charset="0"/>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437515" y="292735"/>
            <a:ext cx="1129665" cy="793426"/>
            <a:chOff x="6638" y="1949"/>
            <a:chExt cx="2868" cy="2015"/>
          </a:xfrm>
        </p:grpSpPr>
        <p:grpSp>
          <p:nvGrpSpPr>
            <p:cNvPr id="24" name="组合 23"/>
            <p:cNvGrpSpPr/>
            <p:nvPr/>
          </p:nvGrpSpPr>
          <p:grpSpPr>
            <a:xfrm rot="16200000" flipV="1">
              <a:off x="7760" y="2127"/>
              <a:ext cx="1239" cy="882"/>
              <a:chOff x="10553" y="9066"/>
              <a:chExt cx="944" cy="671"/>
            </a:xfrm>
            <a:gradFill>
              <a:gsLst>
                <a:gs pos="0">
                  <a:srgbClr val="CFEFFE">
                    <a:alpha val="0"/>
                  </a:srgbClr>
                </a:gs>
                <a:gs pos="100000">
                  <a:srgbClr val="CFEFFE"/>
                </a:gs>
              </a:gsLst>
              <a:lin ang="0" scaled="0"/>
            </a:gradFill>
          </p:grpSpPr>
          <p:sp>
            <p:nvSpPr>
              <p:cNvPr id="25" name="椭圆 24"/>
              <p:cNvSpPr/>
              <p:nvPr/>
            </p:nvSpPr>
            <p:spPr>
              <a:xfrm rot="16200000" flipH="1" flipV="1">
                <a:off x="10553" y="9066"/>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27" name="椭圆 26"/>
              <p:cNvSpPr/>
              <p:nvPr/>
            </p:nvSpPr>
            <p:spPr>
              <a:xfrm rot="16200000" flipH="1" flipV="1">
                <a:off x="10553" y="9256"/>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28" name="椭圆 27"/>
              <p:cNvSpPr/>
              <p:nvPr/>
            </p:nvSpPr>
            <p:spPr>
              <a:xfrm rot="16200000" flipH="1" flipV="1">
                <a:off x="10553" y="9446"/>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29" name="椭圆 28"/>
              <p:cNvSpPr/>
              <p:nvPr/>
            </p:nvSpPr>
            <p:spPr>
              <a:xfrm rot="16200000" flipH="1" flipV="1">
                <a:off x="10553" y="9637"/>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30" name="椭圆 29"/>
              <p:cNvSpPr/>
              <p:nvPr/>
            </p:nvSpPr>
            <p:spPr>
              <a:xfrm rot="16200000" flipH="1" flipV="1">
                <a:off x="10722" y="9066"/>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31" name="椭圆 30"/>
              <p:cNvSpPr/>
              <p:nvPr/>
            </p:nvSpPr>
            <p:spPr>
              <a:xfrm rot="16200000" flipH="1" flipV="1">
                <a:off x="10722" y="9256"/>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32" name="椭圆 31"/>
              <p:cNvSpPr/>
              <p:nvPr/>
            </p:nvSpPr>
            <p:spPr>
              <a:xfrm rot="16200000" flipH="1" flipV="1">
                <a:off x="10722" y="9446"/>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33" name="椭圆 32"/>
              <p:cNvSpPr/>
              <p:nvPr/>
            </p:nvSpPr>
            <p:spPr>
              <a:xfrm rot="16200000" flipH="1" flipV="1">
                <a:off x="10722" y="9637"/>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34" name="椭圆 33"/>
              <p:cNvSpPr/>
              <p:nvPr/>
            </p:nvSpPr>
            <p:spPr>
              <a:xfrm rot="16200000" flipH="1" flipV="1">
                <a:off x="10891" y="9066"/>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35" name="椭圆 34"/>
              <p:cNvSpPr/>
              <p:nvPr/>
            </p:nvSpPr>
            <p:spPr>
              <a:xfrm rot="16200000" flipH="1" flipV="1">
                <a:off x="10891" y="9256"/>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36" name="椭圆 35"/>
              <p:cNvSpPr/>
              <p:nvPr/>
            </p:nvSpPr>
            <p:spPr>
              <a:xfrm rot="16200000" flipH="1" flipV="1">
                <a:off x="10891" y="9446"/>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37" name="椭圆 36"/>
              <p:cNvSpPr/>
              <p:nvPr/>
            </p:nvSpPr>
            <p:spPr>
              <a:xfrm rot="16200000" flipH="1" flipV="1">
                <a:off x="10891" y="9637"/>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38" name="椭圆 37"/>
              <p:cNvSpPr/>
              <p:nvPr/>
            </p:nvSpPr>
            <p:spPr>
              <a:xfrm rot="16200000" flipH="1" flipV="1">
                <a:off x="11059" y="9066"/>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39" name="椭圆 38"/>
              <p:cNvSpPr/>
              <p:nvPr/>
            </p:nvSpPr>
            <p:spPr>
              <a:xfrm rot="16200000" flipH="1" flipV="1">
                <a:off x="11059" y="9256"/>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40" name="椭圆 39"/>
              <p:cNvSpPr/>
              <p:nvPr/>
            </p:nvSpPr>
            <p:spPr>
              <a:xfrm rot="16200000" flipH="1" flipV="1">
                <a:off x="11059" y="9446"/>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41" name="椭圆 40"/>
              <p:cNvSpPr/>
              <p:nvPr/>
            </p:nvSpPr>
            <p:spPr>
              <a:xfrm rot="16200000" flipH="1" flipV="1">
                <a:off x="11059" y="9637"/>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42" name="椭圆 41"/>
              <p:cNvSpPr/>
              <p:nvPr/>
            </p:nvSpPr>
            <p:spPr>
              <a:xfrm rot="16200000" flipH="1" flipV="1">
                <a:off x="11228" y="9066"/>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43" name="椭圆 42"/>
              <p:cNvSpPr/>
              <p:nvPr/>
            </p:nvSpPr>
            <p:spPr>
              <a:xfrm rot="16200000" flipH="1" flipV="1">
                <a:off x="11228" y="9256"/>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44" name="椭圆 43"/>
              <p:cNvSpPr/>
              <p:nvPr/>
            </p:nvSpPr>
            <p:spPr>
              <a:xfrm rot="16200000" flipH="1" flipV="1">
                <a:off x="11228" y="9446"/>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45" name="椭圆 44"/>
              <p:cNvSpPr/>
              <p:nvPr/>
            </p:nvSpPr>
            <p:spPr>
              <a:xfrm rot="16200000" flipH="1" flipV="1">
                <a:off x="11228" y="9637"/>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46" name="椭圆 45"/>
              <p:cNvSpPr/>
              <p:nvPr/>
            </p:nvSpPr>
            <p:spPr>
              <a:xfrm rot="16200000" flipH="1" flipV="1">
                <a:off x="11397" y="9066"/>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47" name="椭圆 46"/>
              <p:cNvSpPr/>
              <p:nvPr/>
            </p:nvSpPr>
            <p:spPr>
              <a:xfrm rot="16200000" flipH="1" flipV="1">
                <a:off x="11397" y="9256"/>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48" name="椭圆 47"/>
              <p:cNvSpPr/>
              <p:nvPr/>
            </p:nvSpPr>
            <p:spPr>
              <a:xfrm rot="16200000" flipH="1" flipV="1">
                <a:off x="11397" y="9446"/>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49" name="椭圆 48"/>
              <p:cNvSpPr/>
              <p:nvPr/>
            </p:nvSpPr>
            <p:spPr>
              <a:xfrm rot="16200000" flipH="1" flipV="1">
                <a:off x="11397" y="9637"/>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grpSp>
        <p:sp>
          <p:nvSpPr>
            <p:cNvPr id="113" name="文本框 112"/>
            <p:cNvSpPr txBox="1"/>
            <p:nvPr/>
          </p:nvSpPr>
          <p:spPr>
            <a:xfrm>
              <a:off x="6638" y="2013"/>
              <a:ext cx="2868" cy="1951"/>
            </a:xfrm>
            <a:prstGeom prst="rect">
              <a:avLst/>
            </a:prstGeom>
            <a:noFill/>
          </p:spPr>
          <p:txBody>
            <a:bodyPr wrap="square" rtlCol="0" anchor="t">
              <a:spAutoFit/>
            </a:bodyPr>
            <a:p>
              <a:endParaRPr lang="en-US" altLang="zh-CN" sz="4400" b="1" cap="all">
                <a:ln>
                  <a:solidFill>
                    <a:srgbClr val="5ECAFC">
                      <a:alpha val="50000"/>
                    </a:srgbClr>
                  </a:solidFill>
                </a:ln>
                <a:solidFill>
                  <a:srgbClr val="3BC3FC"/>
                </a:solidFill>
                <a:uFillTx/>
                <a:latin typeface="汉仪雅酷黑 85W" panose="020B0904020202020204" charset="-122"/>
                <a:ea typeface="汉仪雅酷黑 85W" panose="020B0904020202020204" charset="-122"/>
                <a:sym typeface="+mn-ea"/>
              </a:endParaRPr>
            </a:p>
          </p:txBody>
        </p:sp>
      </p:grpSp>
      <p:sp>
        <p:nvSpPr>
          <p:cNvPr id="17" name="文本框 16"/>
          <p:cNvSpPr txBox="1"/>
          <p:nvPr/>
        </p:nvSpPr>
        <p:spPr>
          <a:xfrm>
            <a:off x="1343660" y="362585"/>
            <a:ext cx="3052445" cy="570230"/>
          </a:xfrm>
          <a:prstGeom prst="rect">
            <a:avLst/>
          </a:prstGeom>
          <a:noFill/>
        </p:spPr>
        <p:txBody>
          <a:bodyPr wrap="square" rtlCol="0">
            <a:noAutofit/>
          </a:bodyPr>
          <a:p>
            <a:pPr algn="l" fontAlgn="auto"/>
            <a:r>
              <a:rPr lang="zh-CN" sz="2800">
                <a:solidFill>
                  <a:schemeClr val="tx1">
                    <a:lumMod val="85000"/>
                    <a:lumOff val="15000"/>
                  </a:schemeClr>
                </a:solidFill>
                <a:effectLst/>
                <a:latin typeface="汉仪雅酷黑 75W" panose="020B0804020202020204" charset="-122"/>
                <a:ea typeface="汉仪雅酷黑 75W" panose="020B0804020202020204" charset="-122"/>
              </a:rPr>
              <a:t>我们优势</a:t>
            </a:r>
            <a:endParaRPr lang="zh-CN" sz="2800">
              <a:solidFill>
                <a:schemeClr val="tx1">
                  <a:lumMod val="85000"/>
                  <a:lumOff val="15000"/>
                </a:schemeClr>
              </a:solidFill>
              <a:effectLst/>
              <a:latin typeface="汉仪雅酷黑 75W" panose="020B0804020202020204" charset="-122"/>
              <a:ea typeface="汉仪雅酷黑 75W" panose="020B0804020202020204" charset="-122"/>
            </a:endParaRPr>
          </a:p>
        </p:txBody>
      </p:sp>
      <p:sp>
        <p:nvSpPr>
          <p:cNvPr id="4" name="圆角矩形 3"/>
          <p:cNvSpPr/>
          <p:nvPr/>
        </p:nvSpPr>
        <p:spPr>
          <a:xfrm>
            <a:off x="8390255" y="4857750"/>
            <a:ext cx="3801745" cy="854075"/>
          </a:xfrm>
          <a:prstGeom prst="roundRect">
            <a:avLst>
              <a:gd name="adj" fmla="val 16444"/>
            </a:avLst>
          </a:prstGeom>
          <a:solidFill>
            <a:srgbClr val="FFFFFF"/>
          </a:solidFill>
          <a:ln w="6350">
            <a:solidFill>
              <a:srgbClr val="CFEFFE"/>
            </a:solidFill>
          </a:ln>
          <a:effectLst>
            <a:outerShdw blurRad="190500" dist="127000" dir="2700000" algn="tl" rotWithShape="0">
              <a:srgbClr val="5ECAFC">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600">
              <a:solidFill>
                <a:schemeClr val="tx1">
                  <a:lumMod val="65000"/>
                  <a:lumOff val="35000"/>
                </a:schemeClr>
              </a:solidFill>
              <a:sym typeface="+mn-ea"/>
            </a:endParaRPr>
          </a:p>
        </p:txBody>
      </p:sp>
      <p:sp>
        <p:nvSpPr>
          <p:cNvPr id="9" name="文本框 8"/>
          <p:cNvSpPr txBox="1"/>
          <p:nvPr/>
        </p:nvSpPr>
        <p:spPr>
          <a:xfrm>
            <a:off x="438150" y="2887345"/>
            <a:ext cx="7636510" cy="1430655"/>
          </a:xfrm>
          <a:prstGeom prst="rect">
            <a:avLst/>
          </a:prstGeom>
          <a:noFill/>
        </p:spPr>
        <p:txBody>
          <a:bodyPr wrap="square" rtlCol="0" anchor="t">
            <a:noAutofit/>
          </a:bodyPr>
          <a:p>
            <a:pPr algn="l">
              <a:lnSpc>
                <a:spcPct val="150000"/>
              </a:lnSpc>
              <a:spcBef>
                <a:spcPts val="0"/>
              </a:spcBef>
              <a:spcAft>
                <a:spcPts val="0"/>
              </a:spcAft>
            </a:pPr>
            <a:r>
              <a:rPr lang="zh-CN" sz="2000" b="1">
                <a:solidFill>
                  <a:schemeClr val="tx1">
                    <a:lumMod val="65000"/>
                    <a:lumOff val="35000"/>
                  </a:schemeClr>
                </a:solidFill>
                <a:cs typeface="+mn-lt"/>
                <a:sym typeface="+mn-ea"/>
              </a:rPr>
              <a:t>02</a:t>
            </a:r>
            <a:r>
              <a:rPr lang="zh-CN" sz="2000" b="1">
                <a:solidFill>
                  <a:schemeClr val="tx1">
                    <a:lumMod val="65000"/>
                    <a:lumOff val="35000"/>
                  </a:schemeClr>
                </a:solidFill>
                <a:cs typeface="+mn-lt"/>
                <a:sym typeface="+mn-lt"/>
              </a:rPr>
              <a:t>专业的技术团队：</a:t>
            </a:r>
            <a:r>
              <a:rPr lang="zh-CN" sz="2000">
                <a:solidFill>
                  <a:schemeClr val="tx1">
                    <a:lumMod val="65000"/>
                    <a:lumOff val="35000"/>
                  </a:schemeClr>
                </a:solidFill>
                <a:cs typeface="+mn-lt"/>
                <a:sym typeface="+mn-ea"/>
              </a:rPr>
              <a:t>基于先进大数据模型构建的数据库，提供良好用户体验。</a:t>
            </a:r>
            <a:r>
              <a:rPr lang="zh-CN" sz="2000">
                <a:solidFill>
                  <a:srgbClr val="FF0000"/>
                </a:solidFill>
                <a:cs typeface="+mn-lt"/>
                <a:sym typeface="+mn-ea"/>
              </a:rPr>
              <a:t>由资深专家设计</a:t>
            </a:r>
            <a:r>
              <a:rPr lang="zh-CN" sz="2000">
                <a:solidFill>
                  <a:schemeClr val="tx1">
                    <a:lumMod val="65000"/>
                    <a:lumOff val="35000"/>
                  </a:schemeClr>
                </a:solidFill>
                <a:cs typeface="+mn-lt"/>
                <a:sym typeface="+mn-ea"/>
              </a:rPr>
              <a:t>，</a:t>
            </a:r>
            <a:r>
              <a:rPr lang="zh-CN" sz="2000">
                <a:solidFill>
                  <a:srgbClr val="FF0000"/>
                </a:solidFill>
                <a:cs typeface="+mn-lt"/>
                <a:sym typeface="+mn-ea"/>
              </a:rPr>
              <a:t>丰富的数据指标和专题</a:t>
            </a:r>
            <a:r>
              <a:rPr lang="zh-CN" sz="2000">
                <a:solidFill>
                  <a:schemeClr val="tx1">
                    <a:lumMod val="65000"/>
                    <a:lumOff val="35000"/>
                  </a:schemeClr>
                </a:solidFill>
                <a:cs typeface="+mn-lt"/>
                <a:sym typeface="+mn-ea"/>
              </a:rPr>
              <a:t>，满足用户多样化需求</a:t>
            </a:r>
            <a:endParaRPr lang="zh-CN" altLang="en-US" sz="2000" kern="100" dirty="0">
              <a:solidFill>
                <a:srgbClr val="5382A1"/>
              </a:solidFill>
              <a:latin typeface="汉仪粗黑简" panose="02010609000101010101" charset="-122"/>
              <a:ea typeface="汉仪粗黑简" panose="02010609000101010101" charset="-122"/>
              <a:cs typeface="+mn-ea"/>
            </a:endParaRPr>
          </a:p>
        </p:txBody>
      </p:sp>
      <p:sp>
        <p:nvSpPr>
          <p:cNvPr id="10" name="文本框 9"/>
          <p:cNvSpPr txBox="1"/>
          <p:nvPr/>
        </p:nvSpPr>
        <p:spPr>
          <a:xfrm>
            <a:off x="437515" y="1076960"/>
            <a:ext cx="7952740" cy="1268730"/>
          </a:xfrm>
          <a:prstGeom prst="rect">
            <a:avLst/>
          </a:prstGeom>
          <a:noFill/>
        </p:spPr>
        <p:txBody>
          <a:bodyPr wrap="square" rtlCol="0">
            <a:noAutofit/>
          </a:bodyPr>
          <a:p>
            <a:pPr lvl="0" algn="l">
              <a:lnSpc>
                <a:spcPct val="100000"/>
              </a:lnSpc>
              <a:defRPr/>
            </a:pPr>
            <a:r>
              <a:rPr lang="zh-CN" altLang="en-US" sz="2000" b="1" kern="100" dirty="0">
                <a:solidFill>
                  <a:srgbClr val="4472C4"/>
                </a:solidFill>
                <a:latin typeface="宋体" charset="0"/>
                <a:ea typeface="宋体" charset="0"/>
                <a:cs typeface="宋体" charset="0"/>
                <a:sym typeface="FZHei-B01S" panose="02010601030101010101" pitchFamily="2" charset="-122"/>
              </a:rPr>
              <a:t> </a:t>
            </a:r>
            <a:r>
              <a:rPr lang="zh-CN" sz="2000" b="1">
                <a:solidFill>
                  <a:schemeClr val="tx1">
                    <a:lumMod val="65000"/>
                    <a:lumOff val="35000"/>
                  </a:schemeClr>
                </a:solidFill>
                <a:cs typeface="+mn-lt"/>
                <a:sym typeface="+mn-lt"/>
              </a:rPr>
              <a:t>01稳定的数据来源：</a:t>
            </a:r>
            <a:endParaRPr lang="zh-CN" altLang="en-US" sz="2000" b="1" kern="100" dirty="0">
              <a:solidFill>
                <a:srgbClr val="4472C4"/>
              </a:solidFill>
              <a:latin typeface="宋体" charset="0"/>
              <a:ea typeface="宋体" charset="0"/>
              <a:cs typeface="宋体" charset="0"/>
              <a:sym typeface="+mn-ea"/>
            </a:endParaRPr>
          </a:p>
          <a:p>
            <a:pPr lvl="0" algn="l">
              <a:lnSpc>
                <a:spcPct val="150000"/>
              </a:lnSpc>
              <a:defRPr/>
            </a:pPr>
            <a:r>
              <a:rPr lang="en-US" altLang="zh-CN" sz="2000" dirty="0">
                <a:solidFill>
                  <a:schemeClr val="bg2">
                    <a:lumMod val="25000"/>
                  </a:schemeClr>
                </a:solidFill>
                <a:latin typeface="宋体" charset="0"/>
                <a:ea typeface="宋体" charset="0"/>
                <a:cs typeface="宋体" charset="0"/>
                <a:sym typeface="FZHei-B01S" panose="02010601030101010101" pitchFamily="2" charset="-122"/>
              </a:rPr>
              <a:t> CCD</a:t>
            </a:r>
            <a:r>
              <a:rPr lang="zh-CN" altLang="en-US" sz="2000" dirty="0">
                <a:solidFill>
                  <a:schemeClr val="bg2">
                    <a:lumMod val="25000"/>
                  </a:schemeClr>
                </a:solidFill>
                <a:latin typeface="宋体" charset="0"/>
                <a:ea typeface="宋体" charset="0"/>
                <a:cs typeface="宋体" charset="0"/>
                <a:sym typeface="FZHei-B01S" panose="02010601030101010101" pitchFamily="2" charset="-122"/>
              </a:rPr>
              <a:t>贸易数据库来源</a:t>
            </a:r>
            <a:r>
              <a:rPr lang="zh-CN" altLang="en-US" sz="2000" dirty="0">
                <a:solidFill>
                  <a:srgbClr val="FF0000"/>
                </a:solidFill>
                <a:latin typeface="宋体" charset="0"/>
                <a:ea typeface="宋体" charset="0"/>
                <a:cs typeface="宋体" charset="0"/>
                <a:sym typeface="FZHei-B01S" panose="02010601030101010101" pitchFamily="2" charset="-122"/>
              </a:rPr>
              <a:t>海关总署</a:t>
            </a:r>
            <a:r>
              <a:rPr lang="zh-CN" altLang="en-US" sz="2000" dirty="0">
                <a:solidFill>
                  <a:schemeClr val="bg2">
                    <a:lumMod val="25000"/>
                  </a:schemeClr>
                </a:solidFill>
                <a:latin typeface="宋体" charset="0"/>
                <a:ea typeface="宋体" charset="0"/>
                <a:cs typeface="宋体" charset="0"/>
                <a:sym typeface="FZHei-B01S" panose="02010601030101010101" pitchFamily="2" charset="-122"/>
              </a:rPr>
              <a:t>，</a:t>
            </a:r>
            <a:r>
              <a:rPr lang="en-US" altLang="zh-CN" sz="2000" dirty="0">
                <a:solidFill>
                  <a:schemeClr val="bg2">
                    <a:lumMod val="25000"/>
                  </a:schemeClr>
                </a:solidFill>
                <a:latin typeface="宋体" charset="0"/>
                <a:ea typeface="宋体" charset="0"/>
                <a:cs typeface="宋体" charset="0"/>
                <a:sym typeface="FZHei-B01S" panose="02010601030101010101" pitchFamily="2" charset="-122"/>
              </a:rPr>
              <a:t>CCD</a:t>
            </a:r>
            <a:r>
              <a:rPr lang="zh-CN" altLang="en-US" sz="2000" dirty="0">
                <a:solidFill>
                  <a:schemeClr val="bg2">
                    <a:lumMod val="25000"/>
                  </a:schemeClr>
                </a:solidFill>
                <a:latin typeface="宋体" charset="0"/>
                <a:ea typeface="宋体" charset="0"/>
                <a:cs typeface="宋体" charset="0"/>
                <a:sym typeface="FZHei-B01S" panose="02010601030101010101" pitchFamily="2" charset="-122"/>
              </a:rPr>
              <a:t>银联数据库来源</a:t>
            </a:r>
            <a:r>
              <a:rPr lang="zh-CN" altLang="en-US" sz="2000" dirty="0">
                <a:solidFill>
                  <a:srgbClr val="FF0000"/>
                </a:solidFill>
                <a:latin typeface="宋体" charset="0"/>
                <a:ea typeface="宋体" charset="0"/>
                <a:cs typeface="宋体" charset="0"/>
                <a:sym typeface="FZHei-B01S" panose="02010601030101010101" pitchFamily="2" charset="-122"/>
              </a:rPr>
              <a:t>上海银联商务有</a:t>
            </a:r>
            <a:r>
              <a:rPr lang="en-US" altLang="zh-CN" sz="2000" dirty="0">
                <a:solidFill>
                  <a:srgbClr val="FF0000"/>
                </a:solidFill>
                <a:latin typeface="宋体" charset="0"/>
                <a:ea typeface="宋体" charset="0"/>
                <a:cs typeface="宋体" charset="0"/>
                <a:sym typeface="FZHei-B01S" panose="02010601030101010101" pitchFamily="2" charset="-122"/>
              </a:rPr>
              <a:t>  </a:t>
            </a:r>
            <a:endParaRPr lang="en-US" altLang="zh-CN" sz="2000" dirty="0">
              <a:solidFill>
                <a:srgbClr val="FF0000"/>
              </a:solidFill>
              <a:latin typeface="宋体" charset="0"/>
              <a:ea typeface="宋体" charset="0"/>
              <a:cs typeface="宋体" charset="0"/>
              <a:sym typeface="FZHei-B01S" panose="02010601030101010101" pitchFamily="2" charset="-122"/>
            </a:endParaRPr>
          </a:p>
          <a:p>
            <a:pPr lvl="0" algn="l">
              <a:lnSpc>
                <a:spcPct val="150000"/>
              </a:lnSpc>
              <a:defRPr/>
            </a:pPr>
            <a:r>
              <a:rPr lang="en-US" altLang="zh-CN" sz="2000" dirty="0">
                <a:solidFill>
                  <a:srgbClr val="FF0000"/>
                </a:solidFill>
                <a:latin typeface="宋体" charset="0"/>
                <a:ea typeface="宋体" charset="0"/>
                <a:cs typeface="宋体" charset="0"/>
                <a:sym typeface="FZHei-B01S" panose="02010601030101010101" pitchFamily="2" charset="-122"/>
              </a:rPr>
              <a:t> </a:t>
            </a:r>
            <a:r>
              <a:rPr lang="zh-CN" altLang="en-US" sz="2000" dirty="0">
                <a:solidFill>
                  <a:srgbClr val="FF0000"/>
                </a:solidFill>
                <a:latin typeface="宋体" charset="0"/>
                <a:ea typeface="宋体" charset="0"/>
                <a:cs typeface="宋体" charset="0"/>
                <a:sym typeface="FZHei-B01S" panose="02010601030101010101" pitchFamily="2" charset="-122"/>
              </a:rPr>
              <a:t>限公司</a:t>
            </a:r>
            <a:r>
              <a:rPr lang="en-US" altLang="zh-CN" sz="2000" dirty="0">
                <a:solidFill>
                  <a:srgbClr val="FF0000"/>
                </a:solidFill>
                <a:latin typeface="宋体" charset="0"/>
                <a:ea typeface="宋体" charset="0"/>
                <a:cs typeface="宋体" charset="0"/>
                <a:sym typeface="FZHei-B01S" panose="02010601030101010101" pitchFamily="2" charset="-122"/>
              </a:rPr>
              <a:t> </a:t>
            </a:r>
            <a:r>
              <a:rPr lang="en-US" altLang="zh-CN" sz="2000" dirty="0">
                <a:solidFill>
                  <a:schemeClr val="bg2">
                    <a:lumMod val="25000"/>
                  </a:schemeClr>
                </a:solidFill>
                <a:latin typeface="宋体" charset="0"/>
                <a:ea typeface="宋体" charset="0"/>
                <a:cs typeface="宋体" charset="0"/>
                <a:sym typeface="FZHei-B01S" panose="02010601030101010101" pitchFamily="2" charset="-122"/>
              </a:rPr>
              <a:t>，C</a:t>
            </a:r>
            <a:r>
              <a:rPr lang="en-US" altLang="zh-CN" sz="2000" dirty="0">
                <a:solidFill>
                  <a:schemeClr val="bg2">
                    <a:lumMod val="25000"/>
                  </a:schemeClr>
                </a:solidFill>
                <a:latin typeface="宋体" charset="0"/>
                <a:ea typeface="宋体" charset="0"/>
                <a:cs typeface="宋体" charset="0"/>
                <a:sym typeface="FZHei-B01S" panose="02010601030101010101" pitchFamily="2" charset="-122"/>
              </a:rPr>
              <a:t>CD</a:t>
            </a:r>
            <a:r>
              <a:rPr lang="zh-CN" altLang="en-US" sz="2000" dirty="0">
                <a:solidFill>
                  <a:schemeClr val="bg2">
                    <a:lumMod val="25000"/>
                  </a:schemeClr>
                </a:solidFill>
                <a:latin typeface="宋体" charset="0"/>
                <a:ea typeface="宋体" charset="0"/>
                <a:cs typeface="宋体" charset="0"/>
                <a:sym typeface="FZHei-B01S" panose="02010601030101010101" pitchFamily="2" charset="-122"/>
              </a:rPr>
              <a:t>工企数据库来源</a:t>
            </a:r>
            <a:r>
              <a:rPr lang="zh-CN" altLang="en-US" sz="2000" dirty="0">
                <a:solidFill>
                  <a:srgbClr val="FF0000"/>
                </a:solidFill>
                <a:latin typeface="宋体" charset="0"/>
                <a:ea typeface="宋体" charset="0"/>
                <a:cs typeface="宋体" charset="0"/>
                <a:sym typeface="FZHei-B01S" panose="02010601030101010101" pitchFamily="2" charset="-122"/>
              </a:rPr>
              <a:t>国家统计局；</a:t>
            </a:r>
            <a:endParaRPr lang="zh-CN" altLang="en-US" sz="2000" dirty="0">
              <a:solidFill>
                <a:schemeClr val="bg2">
                  <a:lumMod val="25000"/>
                </a:schemeClr>
              </a:solidFill>
              <a:latin typeface="宋体" charset="0"/>
              <a:ea typeface="宋体" charset="0"/>
              <a:cs typeface="宋体" charset="0"/>
              <a:sym typeface="FZHei-B01S" panose="02010601030101010101" pitchFamily="2" charset="-122"/>
            </a:endParaRPr>
          </a:p>
          <a:p>
            <a:pPr lvl="0" algn="l">
              <a:lnSpc>
                <a:spcPct val="150000"/>
              </a:lnSpc>
              <a:defRPr/>
            </a:pPr>
            <a:r>
              <a:rPr lang="en-US" altLang="zh-CN" sz="2000" b="1" dirty="0">
                <a:latin typeface="宋体" charset="0"/>
                <a:ea typeface="宋体" charset="0"/>
                <a:cs typeface="宋体" charset="0"/>
                <a:sym typeface="+mn-ea"/>
              </a:rPr>
              <a:t> </a:t>
            </a:r>
            <a:r>
              <a:rPr lang="zh-CN" sz="2000" b="1">
                <a:solidFill>
                  <a:schemeClr val="tx1">
                    <a:lumMod val="65000"/>
                    <a:lumOff val="35000"/>
                  </a:schemeClr>
                </a:solidFill>
                <a:cs typeface="+mn-lt"/>
                <a:sym typeface="+mn-lt"/>
              </a:rPr>
              <a:t>由一笔一笔真</a:t>
            </a:r>
            <a:r>
              <a:rPr lang="zh-CN" sz="2000" b="1">
                <a:solidFill>
                  <a:schemeClr val="tx1">
                    <a:lumMod val="65000"/>
                    <a:lumOff val="35000"/>
                  </a:schemeClr>
                </a:solidFill>
                <a:cs typeface="+mn-lt"/>
                <a:sym typeface="+mn-ea"/>
              </a:rPr>
              <a:t>实数据、交易形成的元数据，保证数据准确性。</a:t>
            </a:r>
            <a:endParaRPr lang="zh-CN" altLang="en-US" sz="2000" b="1" kern="100" dirty="0">
              <a:solidFill>
                <a:srgbClr val="4472C4"/>
              </a:solidFill>
              <a:effectLst/>
              <a:latin typeface="汉仪粗黑简" panose="02010609000101010101" charset="-122"/>
              <a:ea typeface="汉仪粗黑简" panose="02010609000101010101" charset="-122"/>
              <a:cs typeface="+mn-ea"/>
              <a:sym typeface="+mn-lt"/>
            </a:endParaRPr>
          </a:p>
        </p:txBody>
      </p:sp>
      <p:sp>
        <p:nvSpPr>
          <p:cNvPr id="26" name="文本框 25"/>
          <p:cNvSpPr txBox="1"/>
          <p:nvPr/>
        </p:nvSpPr>
        <p:spPr>
          <a:xfrm>
            <a:off x="437515" y="4399280"/>
            <a:ext cx="7513320" cy="1934845"/>
          </a:xfrm>
          <a:prstGeom prst="rect">
            <a:avLst/>
          </a:prstGeom>
          <a:noFill/>
        </p:spPr>
        <p:txBody>
          <a:bodyPr wrap="square" rtlCol="0" anchor="t">
            <a:noAutofit/>
          </a:bodyPr>
          <a:p>
            <a:pPr algn="l" fontAlgn="auto">
              <a:lnSpc>
                <a:spcPct val="150000"/>
              </a:lnSpc>
              <a:spcAft>
                <a:spcPts val="2000"/>
              </a:spcAft>
              <a:buClrTx/>
              <a:buSzTx/>
              <a:buFontTx/>
            </a:pPr>
            <a:r>
              <a:rPr lang="zh-CN" sz="2000" b="1">
                <a:solidFill>
                  <a:schemeClr val="tx1">
                    <a:lumMod val="65000"/>
                    <a:lumOff val="35000"/>
                  </a:schemeClr>
                </a:solidFill>
                <a:cs typeface="+mn-lt"/>
                <a:sym typeface="+mn-ea"/>
              </a:rPr>
              <a:t>03解决微观数据瓶颈：</a:t>
            </a:r>
            <a:r>
              <a:rPr lang="zh-CN" altLang="en-US" sz="2000" dirty="0">
                <a:solidFill>
                  <a:schemeClr val="bg2">
                    <a:lumMod val="25000"/>
                  </a:schemeClr>
                </a:solidFill>
                <a:latin typeface="宋体" charset="0"/>
                <a:ea typeface="宋体" charset="0"/>
                <a:cs typeface="宋体" charset="0"/>
                <a:sym typeface="+mn-ea"/>
              </a:rPr>
              <a:t>我们提供高精尖的数据服务主要解决微观数据瓶颈问题，一方面提倡</a:t>
            </a:r>
            <a:r>
              <a:rPr lang="zh-CN" sz="2000">
                <a:solidFill>
                  <a:srgbClr val="FF0000"/>
                </a:solidFill>
                <a:cs typeface="+mn-lt"/>
                <a:sym typeface="+mn-ea"/>
                <a:hlinkClick r:id="rId1"/>
              </a:rPr>
              <a:t>实证分析</a:t>
            </a:r>
            <a:r>
              <a:rPr lang="zh-CN" sz="2000">
                <a:solidFill>
                  <a:srgbClr val="FF0000"/>
                </a:solidFill>
                <a:cs typeface="+mn-lt"/>
                <a:sym typeface="+mn-ea"/>
              </a:rPr>
              <a:t>，</a:t>
            </a:r>
            <a:r>
              <a:rPr lang="zh-CN" altLang="en-US" sz="2000" dirty="0">
                <a:solidFill>
                  <a:schemeClr val="bg2">
                    <a:lumMod val="25000"/>
                  </a:schemeClr>
                </a:solidFill>
                <a:latin typeface="宋体" charset="0"/>
                <a:ea typeface="宋体" charset="0"/>
                <a:cs typeface="宋体" charset="0"/>
                <a:sym typeface="+mn-ea"/>
              </a:rPr>
              <a:t>另一方面明显感受着数据瓶颈制约,微观主体的数据更是奇缺,我们公司能够拿到部分可公开服务，却还没有公开的微观数据</a:t>
            </a:r>
            <a:endParaRPr lang="zh-CN" altLang="en-US" sz="2000" dirty="0">
              <a:solidFill>
                <a:schemeClr val="bg2">
                  <a:lumMod val="25000"/>
                </a:schemeClr>
              </a:solidFill>
              <a:latin typeface="宋体" charset="0"/>
              <a:ea typeface="宋体" charset="0"/>
              <a:cs typeface="宋体" charset="0"/>
              <a:sym typeface="+mn-ea"/>
            </a:endParaRPr>
          </a:p>
        </p:txBody>
      </p:sp>
      <p:pic>
        <p:nvPicPr>
          <p:cNvPr id="63" name="http://photo-static-api.fotomore.com/creative/vcg/400/new/VCG41N683466304.jpg" descr="templates\picture_hover\&amp;pky230_sjzg_VCG41N683466304&amp;"/>
          <p:cNvPicPr>
            <a:picLocks noChangeAspect="1"/>
          </p:cNvPicPr>
          <p:nvPr/>
        </p:nvPicPr>
        <p:blipFill>
          <a:blip r:embed="rId2">
            <a:lum bright="6000" contrast="12000"/>
          </a:blip>
          <a:srcRect l="12228" t="12957" r="1190" b="1383"/>
          <a:stretch>
            <a:fillRect/>
          </a:stretch>
        </p:blipFill>
        <p:spPr>
          <a:xfrm>
            <a:off x="8462645" y="1902460"/>
            <a:ext cx="3406775" cy="2265680"/>
          </a:xfrm>
          <a:custGeom>
            <a:avLst/>
            <a:gdLst/>
            <a:ahLst/>
            <a:cxnLst>
              <a:cxn ang="3">
                <a:pos x="hc" y="t"/>
              </a:cxn>
              <a:cxn ang="cd2">
                <a:pos x="l" y="vc"/>
              </a:cxn>
              <a:cxn ang="cd4">
                <a:pos x="hc" y="b"/>
              </a:cxn>
              <a:cxn ang="0">
                <a:pos x="r" y="vc"/>
              </a:cxn>
            </a:cxnLst>
            <a:rect l="l" t="t" r="r" b="b"/>
            <a:pathLst>
              <a:path w="7427" h="5618">
                <a:moveTo>
                  <a:pt x="0" y="236"/>
                </a:moveTo>
                <a:cubicBezTo>
                  <a:pt x="-4" y="104"/>
                  <a:pt x="117" y="-3"/>
                  <a:pt x="236" y="0"/>
                </a:cubicBezTo>
                <a:lnTo>
                  <a:pt x="7191" y="0"/>
                </a:lnTo>
                <a:cubicBezTo>
                  <a:pt x="7323" y="-4"/>
                  <a:pt x="7430" y="117"/>
                  <a:pt x="7427" y="236"/>
                </a:cubicBezTo>
                <a:lnTo>
                  <a:pt x="7427" y="2506"/>
                </a:lnTo>
                <a:lnTo>
                  <a:pt x="7427" y="5382"/>
                </a:lnTo>
                <a:cubicBezTo>
                  <a:pt x="7431" y="5514"/>
                  <a:pt x="7310" y="5621"/>
                  <a:pt x="7191" y="5618"/>
                </a:cubicBezTo>
                <a:lnTo>
                  <a:pt x="236" y="5618"/>
                </a:lnTo>
                <a:cubicBezTo>
                  <a:pt x="104" y="5622"/>
                  <a:pt x="-3" y="5501"/>
                  <a:pt x="0" y="5382"/>
                </a:cubicBezTo>
                <a:lnTo>
                  <a:pt x="0" y="236"/>
                </a:lnTo>
                <a:close/>
              </a:path>
            </a:pathLst>
          </a:custGeom>
        </p:spPr>
      </p:pic>
      <p:sp>
        <p:nvSpPr>
          <p:cNvPr id="65" name="任意多边形 64"/>
          <p:cNvSpPr/>
          <p:nvPr/>
        </p:nvSpPr>
        <p:spPr>
          <a:xfrm flipH="1">
            <a:off x="8390255" y="4133850"/>
            <a:ext cx="3479165" cy="730885"/>
          </a:xfrm>
          <a:custGeom>
            <a:avLst/>
            <a:gdLst>
              <a:gd name="adj" fmla="val 12758"/>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7378" h="1397">
                <a:moveTo>
                  <a:pt x="7378" y="0"/>
                </a:moveTo>
                <a:lnTo>
                  <a:pt x="7378" y="1181"/>
                </a:lnTo>
                <a:cubicBezTo>
                  <a:pt x="7382" y="1302"/>
                  <a:pt x="7271" y="1400"/>
                  <a:pt x="7162" y="1397"/>
                </a:cubicBezTo>
                <a:lnTo>
                  <a:pt x="216" y="1397"/>
                </a:lnTo>
                <a:cubicBezTo>
                  <a:pt x="95" y="1401"/>
                  <a:pt x="-3" y="1290"/>
                  <a:pt x="0" y="1181"/>
                </a:cubicBezTo>
                <a:lnTo>
                  <a:pt x="0" y="0"/>
                </a:lnTo>
                <a:lnTo>
                  <a:pt x="7378" y="0"/>
                </a:lnTo>
                <a:close/>
              </a:path>
            </a:pathLst>
          </a:custGeom>
          <a:gradFill>
            <a:gsLst>
              <a:gs pos="14000">
                <a:srgbClr val="00DBFF">
                  <a:alpha val="0"/>
                </a:srgbClr>
              </a:gs>
              <a:gs pos="100000">
                <a:srgbClr val="0065FF"/>
              </a:gs>
            </a:gsLst>
            <a:lin ang="18900000" scaled="0"/>
          </a:gradFill>
          <a:ln w="6350">
            <a:noFill/>
          </a:ln>
          <a:effectLst>
            <a:outerShdw blurRad="190500" dist="127000" dir="2700000" algn="tl" rotWithShape="0">
              <a:srgbClr val="5ECAFC">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600">
              <a:solidFill>
                <a:schemeClr val="tx1">
                  <a:lumMod val="65000"/>
                  <a:lumOff val="35000"/>
                </a:schemeClr>
              </a:solidFill>
              <a:sym typeface="+mn-ea"/>
            </a:endParaRPr>
          </a:p>
        </p:txBody>
      </p:sp>
      <p:sp>
        <p:nvSpPr>
          <p:cNvPr id="67" name="文本框 66"/>
          <p:cNvSpPr txBox="1"/>
          <p:nvPr/>
        </p:nvSpPr>
        <p:spPr>
          <a:xfrm>
            <a:off x="8475345" y="4232275"/>
            <a:ext cx="2827020" cy="537210"/>
          </a:xfrm>
          <a:prstGeom prst="rect">
            <a:avLst/>
          </a:prstGeom>
          <a:noFill/>
        </p:spPr>
        <p:txBody>
          <a:bodyPr wrap="square" rtlCol="0">
            <a:noAutofit/>
          </a:bodyPr>
          <a:p>
            <a:pPr algn="l" fontAlgn="auto"/>
            <a:r>
              <a:rPr lang="en-US" altLang="zh-CN" sz="2600" b="1">
                <a:solidFill>
                  <a:schemeClr val="bg1"/>
                </a:solidFill>
                <a:latin typeface="汉仪雅酷黑 75W" panose="020B0804020202020204" charset="-122"/>
                <a:ea typeface="汉仪雅酷黑 75W" panose="020B0804020202020204" charset="-122"/>
              </a:rPr>
              <a:t>CCD</a:t>
            </a:r>
            <a:r>
              <a:rPr lang="zh-CN" altLang="en-US" sz="2600" b="1">
                <a:solidFill>
                  <a:schemeClr val="bg1"/>
                </a:solidFill>
                <a:latin typeface="汉仪雅酷黑 75W" panose="020B0804020202020204" charset="-122"/>
                <a:ea typeface="汉仪雅酷黑 75W" panose="020B0804020202020204" charset="-122"/>
              </a:rPr>
              <a:t>数据</a:t>
            </a:r>
            <a:endParaRPr lang="zh-CN" altLang="en-US" sz="2600" b="1">
              <a:solidFill>
                <a:schemeClr val="bg1"/>
              </a:solidFill>
              <a:latin typeface="汉仪雅酷黑 75W" panose="020B0804020202020204" charset="-122"/>
              <a:ea typeface="汉仪雅酷黑 75W" panose="020B0804020202020204" charset="-122"/>
            </a:endParaRPr>
          </a:p>
        </p:txBody>
      </p:sp>
      <p:sp>
        <p:nvSpPr>
          <p:cNvPr id="7" name="文本框 6"/>
          <p:cNvSpPr txBox="1"/>
          <p:nvPr/>
        </p:nvSpPr>
        <p:spPr>
          <a:xfrm>
            <a:off x="8284845" y="4999990"/>
            <a:ext cx="4254500" cy="569595"/>
          </a:xfrm>
          <a:prstGeom prst="rect">
            <a:avLst/>
          </a:prstGeom>
          <a:noFill/>
        </p:spPr>
        <p:txBody>
          <a:bodyPr wrap="square" rtlCol="0">
            <a:noAutofit/>
          </a:bodyPr>
          <a:p>
            <a:pPr algn="l"/>
            <a:r>
              <a:rPr lang="zh-CN" altLang="en-US" sz="3200" b="1" dirty="0">
                <a:solidFill>
                  <a:schemeClr val="tx1">
                    <a:lumMod val="65000"/>
                    <a:lumOff val="35000"/>
                  </a:schemeClr>
                </a:solidFill>
                <a:latin typeface="Source Han Sans SC" panose="020B0500000000000000" pitchFamily="34" charset="-128"/>
                <a:ea typeface="Source Han Sans SC" panose="020B0500000000000000" pitchFamily="34" charset="-128"/>
                <a:sym typeface="+mn-ea"/>
              </a:rPr>
              <a:t>精准，完整，高品质</a:t>
            </a:r>
            <a:endParaRPr lang="zh-CN" altLang="en-US" sz="3200" b="1" dirty="0">
              <a:solidFill>
                <a:schemeClr val="tx1">
                  <a:lumMod val="65000"/>
                  <a:lumOff val="35000"/>
                </a:schemeClr>
              </a:solidFill>
              <a:latin typeface="Source Han Sans SC" panose="020B0500000000000000" pitchFamily="34" charset="-128"/>
              <a:ea typeface="Source Han Sans SC" panose="020B0500000000000000" pitchFamily="34" charset="-128"/>
              <a:sym typeface="+mn-ea"/>
            </a:endParaRPr>
          </a:p>
          <a:p>
            <a:pPr algn="l"/>
            <a:endParaRPr lang="zh-CN" altLang="en-US" sz="3200" dirty="0" smtClean="0">
              <a:latin typeface="微软雅黑" panose="020B0503020204020204" pitchFamily="34" charset="-122"/>
              <a:ea typeface="微软雅黑" panose="020B0503020204020204" pitchFamily="34" charset="-122"/>
            </a:endParaRPr>
          </a:p>
        </p:txBody>
      </p:sp>
    </p:spTree>
    <p:custDataLst>
      <p:tags r:id="rId3"/>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rcRect l="46195" b="629"/>
          <a:stretch>
            <a:fillRect/>
          </a:stretch>
        </p:blipFill>
        <p:spPr>
          <a:xfrm>
            <a:off x="5632080" y="43134"/>
            <a:ext cx="6559920" cy="6814867"/>
          </a:xfrm>
          <a:custGeom>
            <a:avLst/>
            <a:gdLst>
              <a:gd name="connsiteX0" fmla="*/ 4690431 w 6559920"/>
              <a:gd name="connsiteY0" fmla="*/ 0 h 6814867"/>
              <a:gd name="connsiteX1" fmla="*/ 6559920 w 6559920"/>
              <a:gd name="connsiteY1" fmla="*/ 0 h 6814867"/>
              <a:gd name="connsiteX2" fmla="*/ 6559920 w 6559920"/>
              <a:gd name="connsiteY2" fmla="*/ 6814867 h 6814867"/>
              <a:gd name="connsiteX3" fmla="*/ 4674347 w 6559920"/>
              <a:gd name="connsiteY3" fmla="*/ 661 h 6814867"/>
            </a:gdLst>
            <a:ahLst/>
            <a:cxnLst>
              <a:cxn ang="0">
                <a:pos x="connsiteX0" y="connsiteY0"/>
              </a:cxn>
              <a:cxn ang="0">
                <a:pos x="connsiteX1" y="connsiteY1"/>
              </a:cxn>
              <a:cxn ang="0">
                <a:pos x="connsiteX2" y="connsiteY2"/>
              </a:cxn>
              <a:cxn ang="0">
                <a:pos x="connsiteX3" y="connsiteY3"/>
              </a:cxn>
            </a:cxnLst>
            <a:rect l="l" t="t" r="r" b="b"/>
            <a:pathLst>
              <a:path w="6559920" h="6814867">
                <a:moveTo>
                  <a:pt x="4690431" y="0"/>
                </a:moveTo>
                <a:lnTo>
                  <a:pt x="6559920" y="0"/>
                </a:lnTo>
                <a:lnTo>
                  <a:pt x="6559920" y="6814867"/>
                </a:lnTo>
                <a:cubicBezTo>
                  <a:pt x="6559920" y="6814867"/>
                  <a:pt x="-6848597" y="584736"/>
                  <a:pt x="4674347" y="661"/>
                </a:cubicBezTo>
                <a:close/>
              </a:path>
            </a:pathLst>
          </a:custGeom>
          <a:noFill/>
        </p:spPr>
      </p:pic>
      <p:grpSp>
        <p:nvGrpSpPr>
          <p:cNvPr id="9" name="组合 8"/>
          <p:cNvGrpSpPr/>
          <p:nvPr/>
        </p:nvGrpSpPr>
        <p:grpSpPr>
          <a:xfrm>
            <a:off x="1953412" y="3113149"/>
            <a:ext cx="4664847" cy="685452"/>
            <a:chOff x="6559918" y="3288706"/>
            <a:chExt cx="4664847" cy="685452"/>
          </a:xfrm>
        </p:grpSpPr>
        <p:sp>
          <p:nvSpPr>
            <p:cNvPr id="10" name="MH_Other_1"/>
            <p:cNvSpPr>
              <a:spLocks noChangeAspect="1"/>
            </p:cNvSpPr>
            <p:nvPr>
              <p:custDataLst>
                <p:tags r:id="rId2"/>
              </p:custDataLst>
            </p:nvPr>
          </p:nvSpPr>
          <p:spPr>
            <a:xfrm>
              <a:off x="6559918" y="3288706"/>
              <a:ext cx="684027" cy="685452"/>
            </a:xfrm>
            <a:prstGeom prst="ellipse">
              <a:avLst/>
            </a:prstGeom>
            <a:solidFill>
              <a:schemeClr val="bg1"/>
            </a:solidFill>
            <a:ln w="57150" cap="flat" cmpd="sng" algn="ctr">
              <a:solidFill>
                <a:srgbClr val="4472C4"/>
              </a:solidFill>
              <a:prstDash val="solid"/>
            </a:ln>
            <a:effectLst/>
          </p:spPr>
          <p:txBody>
            <a:bodyPr lIns="0" tIns="0" rIns="0" bIns="0" anchor="ctr"/>
            <a:lstStyle/>
            <a:p>
              <a:pPr algn="ctr">
                <a:defRPr/>
              </a:pPr>
              <a:r>
                <a:rPr lang="en-US" altLang="zh-CN" sz="4400" b="1" kern="0" dirty="0">
                  <a:solidFill>
                    <a:srgbClr val="4472C4"/>
                  </a:solidFill>
                  <a:latin typeface="微软雅黑" panose="020B0503020204020204" pitchFamily="34" charset="-122"/>
                  <a:ea typeface="微软雅黑" panose="020B0503020204020204" pitchFamily="34" charset="-122"/>
                  <a:sym typeface="Arial" panose="020B0604020202090204" pitchFamily="34" charset="0"/>
                </a:rPr>
                <a:t>4</a:t>
              </a:r>
              <a:endParaRPr lang="en-US" altLang="zh-CN" sz="4400" b="1" kern="0" dirty="0">
                <a:solidFill>
                  <a:srgbClr val="4472C4"/>
                </a:solidFill>
                <a:latin typeface="微软雅黑" panose="020B0503020204020204" pitchFamily="34" charset="-122"/>
                <a:ea typeface="微软雅黑" panose="020B0503020204020204" pitchFamily="34" charset="-122"/>
                <a:sym typeface="Arial" panose="020B0604020202090204" pitchFamily="34" charset="0"/>
              </a:endParaRPr>
            </a:p>
          </p:txBody>
        </p:sp>
        <p:sp>
          <p:nvSpPr>
            <p:cNvPr id="11" name="MH_Text_1"/>
            <p:cNvSpPr/>
            <p:nvPr>
              <p:custDataLst>
                <p:tags r:id="rId3"/>
              </p:custDataLst>
            </p:nvPr>
          </p:nvSpPr>
          <p:spPr>
            <a:xfrm>
              <a:off x="7572824" y="3349265"/>
              <a:ext cx="3651941" cy="553720"/>
            </a:xfrm>
            <a:prstGeom prst="rect">
              <a:avLst/>
            </a:prstGeom>
          </p:spPr>
          <p:txBody>
            <a:bodyPr wrap="square" lIns="0" tIns="0" rIns="0" bIns="0" anchor="ctr">
              <a:spAutoFit/>
            </a:bodyPr>
            <a:lstStyle/>
            <a:p>
              <a:r>
                <a:rPr lang="zh-CN" altLang="en-US" sz="3600" b="1" dirty="0">
                  <a:solidFill>
                    <a:srgbClr val="4472C4"/>
                  </a:solidFill>
                  <a:latin typeface="微软雅黑" panose="020B0503020204020204" pitchFamily="34" charset="-122"/>
                  <a:ea typeface="微软雅黑" panose="020B0503020204020204" pitchFamily="34" charset="-122"/>
                  <a:sym typeface="Arial" panose="020B0604020202090204" pitchFamily="34" charset="0"/>
                </a:rPr>
                <a:t>与相关产品比较</a:t>
              </a:r>
              <a:endParaRPr lang="zh-CN" altLang="en-US" sz="1600" b="1" dirty="0">
                <a:solidFill>
                  <a:srgbClr val="4472C4"/>
                </a:solidFill>
                <a:latin typeface="微软雅黑" panose="020B0503020204020204" pitchFamily="34" charset="-122"/>
                <a:ea typeface="微软雅黑" panose="020B0503020204020204" pitchFamily="34" charset="-122"/>
                <a:sym typeface="Arial" panose="020B0604020202090204" pitchFamily="34" charset="0"/>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8"/>
          <p:cNvSpPr txBox="1"/>
          <p:nvPr/>
        </p:nvSpPr>
        <p:spPr>
          <a:xfrm>
            <a:off x="863600" y="382905"/>
            <a:ext cx="7411085" cy="568960"/>
          </a:xfrm>
          <a:prstGeom prst="rect">
            <a:avLst/>
          </a:prstGeom>
          <a:noFill/>
        </p:spPr>
        <p:txBody>
          <a:bodyPr wrap="square" lIns="0" tIns="0" rIns="0" bIns="0" rtlCol="0" anchor="ctr">
            <a:spAutoFit/>
          </a:bodyPr>
          <a:lstStyle/>
          <a:p>
            <a:pPr algn="ctr"/>
            <a:r>
              <a:rPr lang="en-US" altLang="zh-CN" sz="3700" b="1" dirty="0">
                <a:solidFill>
                  <a:srgbClr val="4472C4"/>
                </a:solidFill>
                <a:latin typeface="微软雅黑" panose="020B0503020204020204" pitchFamily="34" charset="-122"/>
                <a:ea typeface="微软雅黑" panose="020B0503020204020204" pitchFamily="34" charset="-122"/>
                <a:sym typeface="Arial" panose="020B0604020202090204" pitchFamily="34" charset="0"/>
              </a:rPr>
              <a:t>CCD</a:t>
            </a:r>
            <a:r>
              <a:rPr lang="zh-CN" altLang="en-US" sz="3700" b="1" dirty="0">
                <a:solidFill>
                  <a:srgbClr val="4472C4"/>
                </a:solidFill>
                <a:latin typeface="微软雅黑" panose="020B0503020204020204" pitchFamily="34" charset="-122"/>
                <a:ea typeface="微软雅黑" panose="020B0503020204020204" pitchFamily="34" charset="-122"/>
                <a:sym typeface="Arial" panose="020B0604020202090204" pitchFamily="34" charset="0"/>
              </a:rPr>
              <a:t>贸易</a:t>
            </a:r>
            <a:r>
              <a:rPr lang="zh-CN" altLang="en-US" sz="3700" b="1" dirty="0">
                <a:solidFill>
                  <a:srgbClr val="4472C4"/>
                </a:solidFill>
                <a:latin typeface="微软雅黑" panose="020B0503020204020204" pitchFamily="34" charset="-122"/>
                <a:ea typeface="微软雅黑" panose="020B0503020204020204" pitchFamily="34" charset="-122"/>
                <a:sym typeface="Arial" panose="020B0604020202090204" pitchFamily="34" charset="0"/>
              </a:rPr>
              <a:t>数据库与相关产品比较</a:t>
            </a:r>
            <a:endParaRPr lang="zh-CN" altLang="en-US" sz="3700" b="1" dirty="0">
              <a:solidFill>
                <a:srgbClr val="4472C4"/>
              </a:solidFill>
              <a:latin typeface="微软雅黑" panose="020B0503020204020204" pitchFamily="34" charset="-122"/>
              <a:ea typeface="微软雅黑" panose="020B0503020204020204" pitchFamily="34" charset="-122"/>
              <a:sym typeface="Arial" panose="020B0604020202090204" pitchFamily="34" charset="0"/>
            </a:endParaRPr>
          </a:p>
        </p:txBody>
      </p:sp>
      <p:grpSp>
        <p:nvGrpSpPr>
          <p:cNvPr id="43" name="Group 30"/>
          <p:cNvGrpSpPr/>
          <p:nvPr/>
        </p:nvGrpSpPr>
        <p:grpSpPr>
          <a:xfrm>
            <a:off x="616453" y="-2"/>
            <a:ext cx="11431" cy="1195442"/>
            <a:chOff x="616453" y="-2"/>
            <a:chExt cx="11431" cy="1195442"/>
          </a:xfrm>
        </p:grpSpPr>
        <p:sp>
          <p:nvSpPr>
            <p:cNvPr id="44" name="Shape 1036"/>
            <p:cNvSpPr/>
            <p:nvPr/>
          </p:nvSpPr>
          <p:spPr>
            <a:xfrm rot="5400000" flipH="1">
              <a:off x="307844" y="872549"/>
              <a:ext cx="640080" cy="1"/>
            </a:xfrm>
            <a:prstGeom prst="line">
              <a:avLst/>
            </a:prstGeom>
            <a:noFill/>
            <a:ln w="25400" cap="flat">
              <a:solidFill>
                <a:srgbClr val="4472C4"/>
              </a:solidFill>
              <a:prstDash val="solid"/>
              <a:miter lim="800000"/>
            </a:ln>
            <a:effectLst/>
          </p:spPr>
          <p:txBody>
            <a:bodyPr wrap="square" lIns="45719" tIns="45719" rIns="45719" bIns="45719" numCol="1" anchor="t">
              <a:noAutofit/>
            </a:bodyPr>
            <a:lstStyle/>
            <a:p/>
          </p:txBody>
        </p:sp>
        <p:sp>
          <p:nvSpPr>
            <p:cNvPr id="45" name="Shape 1037"/>
            <p:cNvSpPr/>
            <p:nvPr/>
          </p:nvSpPr>
          <p:spPr>
            <a:xfrm rot="5400000" flipH="1">
              <a:off x="18732" y="597719"/>
              <a:ext cx="1195442" cy="0"/>
            </a:xfrm>
            <a:prstGeom prst="line">
              <a:avLst/>
            </a:prstGeom>
            <a:noFill/>
            <a:ln w="9525" cap="flat">
              <a:solidFill>
                <a:srgbClr val="4472C4"/>
              </a:solidFill>
              <a:prstDash val="solid"/>
              <a:miter lim="800000"/>
            </a:ln>
            <a:effectLst/>
          </p:spPr>
          <p:txBody>
            <a:bodyPr wrap="square" lIns="45719" tIns="45719" rIns="45719" bIns="45719" numCol="1" anchor="t">
              <a:noAutofit/>
            </a:bodyPr>
            <a:lstStyle/>
            <a:p/>
          </p:txBody>
        </p:sp>
      </p:grpSp>
      <p:sp>
        <p:nvSpPr>
          <p:cNvPr id="32" name="文本框 31"/>
          <p:cNvSpPr txBox="1"/>
          <p:nvPr>
            <p:custDataLst>
              <p:tags r:id="rId1"/>
            </p:custDataLst>
          </p:nvPr>
        </p:nvSpPr>
        <p:spPr>
          <a:xfrm>
            <a:off x="764540" y="951865"/>
            <a:ext cx="9937750" cy="5177790"/>
          </a:xfrm>
          <a:prstGeom prst="rect">
            <a:avLst/>
          </a:prstGeom>
          <a:noFill/>
        </p:spPr>
        <p:txBody>
          <a:bodyPr wrap="square" rtlCol="0">
            <a:noAutofit/>
          </a:bodyPr>
          <a:p>
            <a:pPr algn="l"/>
            <a:endParaRPr lang="zh-CN" altLang="en-US" dirty="0" smtClean="0">
              <a:latin typeface="微软雅黑" panose="020B0503020204020204" pitchFamily="34" charset="-122"/>
              <a:ea typeface="微软雅黑" panose="020B0503020204020204" pitchFamily="34" charset="-122"/>
            </a:endParaRPr>
          </a:p>
        </p:txBody>
      </p:sp>
      <p:graphicFrame>
        <p:nvGraphicFramePr>
          <p:cNvPr id="33" name="表格 32"/>
          <p:cNvGraphicFramePr/>
          <p:nvPr>
            <p:custDataLst>
              <p:tags r:id="rId2"/>
            </p:custDataLst>
          </p:nvPr>
        </p:nvGraphicFramePr>
        <p:xfrm>
          <a:off x="615950" y="1192530"/>
          <a:ext cx="11135360" cy="5197475"/>
        </p:xfrm>
        <a:graphic>
          <a:graphicData uri="http://schemas.openxmlformats.org/drawingml/2006/table">
            <a:tbl>
              <a:tblPr firstRow="1" bandRow="1">
                <a:tableStyleId>{5C22544A-7EE6-4342-B048-85BDC9FD1C3A}</a:tableStyleId>
              </a:tblPr>
              <a:tblGrid>
                <a:gridCol w="1487170"/>
                <a:gridCol w="3806825"/>
                <a:gridCol w="2888615"/>
                <a:gridCol w="2952750"/>
              </a:tblGrid>
              <a:tr h="681990">
                <a:tc>
                  <a:txBody>
                    <a:bodyPr/>
                    <a:p>
                      <a:pPr algn="ctr" fontAlgn="ctr">
                        <a:buNone/>
                      </a:pPr>
                      <a:r>
                        <a:rPr lang="zh-CN" altLang="en-US" sz="2000" b="1"/>
                        <a:t>项目</a:t>
                      </a:r>
                      <a:endParaRPr lang="zh-CN" altLang="en-US" sz="2000" b="1"/>
                    </a:p>
                  </a:txBody>
                  <a:tcPr anchor="ctr" anchorCtr="0"/>
                </a:tc>
                <a:tc>
                  <a:txBody>
                    <a:bodyPr/>
                    <a:p>
                      <a:pPr algn="ctr" fontAlgn="ctr">
                        <a:buNone/>
                      </a:pPr>
                      <a:r>
                        <a:rPr lang="zh-CN" altLang="en-US" sz="2000" b="1"/>
                        <a:t>CCD海关进出口贸易数据库</a:t>
                      </a:r>
                      <a:endParaRPr lang="zh-CN" altLang="en-US" sz="2000" b="1"/>
                    </a:p>
                  </a:txBody>
                  <a:tcPr anchor="ctr" anchorCtr="0"/>
                </a:tc>
                <a:tc>
                  <a:txBody>
                    <a:bodyPr/>
                    <a:p>
                      <a:pPr algn="ctr" fontAlgn="ctr">
                        <a:buNone/>
                      </a:pPr>
                      <a:r>
                        <a:rPr lang="zh-CN" altLang="en-US" sz="2000" b="1"/>
                        <a:t>其它海关数据库</a:t>
                      </a:r>
                      <a:endParaRPr lang="zh-CN" altLang="en-US" sz="2000" b="1"/>
                    </a:p>
                  </a:txBody>
                  <a:tcPr anchor="ctr" anchorCtr="0"/>
                </a:tc>
                <a:tc>
                  <a:txBody>
                    <a:bodyPr/>
                    <a:p>
                      <a:pPr algn="ctr" fontAlgn="ctr">
                        <a:buNone/>
                      </a:pPr>
                      <a:r>
                        <a:rPr lang="zh-CN" altLang="en-US" sz="2000" b="1"/>
                        <a:t>总结</a:t>
                      </a:r>
                      <a:endParaRPr lang="zh-CN" altLang="en-US" sz="2000" b="1"/>
                    </a:p>
                  </a:txBody>
                  <a:tcPr anchor="ctr" anchorCtr="0"/>
                </a:tc>
              </a:tr>
              <a:tr h="650875">
                <a:tc>
                  <a:txBody>
                    <a:bodyPr/>
                    <a:p>
                      <a:pPr lvl="0" indent="0" fontAlgn="ctr">
                        <a:buNone/>
                      </a:pPr>
                      <a:r>
                        <a:rPr lang="en-US" sz="1800" b="1">
                          <a:latin typeface="宋体" charset="0"/>
                          <a:cs typeface="宋体" charset="0"/>
                        </a:rPr>
                        <a:t>数据年限</a:t>
                      </a:r>
                      <a:endParaRPr lang="en-US" altLang="en-US" sz="1800" b="1">
                        <a:latin typeface="宋体" charset="0"/>
                        <a:ea typeface="宋体" charset="0"/>
                        <a:cs typeface="宋体" charset="0"/>
                      </a:endParaRPr>
                    </a:p>
                  </a:txBody>
                  <a:tcPr marL="68580" marR="68580" marT="0" marB="0" vert="horz" anchor="ctr" anchorCtr="0"/>
                </a:tc>
                <a:tc>
                  <a:txBody>
                    <a:bodyPr/>
                    <a:p>
                      <a:pPr indent="0">
                        <a:buNone/>
                      </a:pPr>
                      <a:r>
                        <a:rPr lang="en-US" sz="1800" b="0">
                          <a:solidFill>
                            <a:schemeClr val="tx2"/>
                          </a:solidFill>
                          <a:latin typeface="宋体" charset="0"/>
                          <a:cs typeface="宋体" charset="0"/>
                        </a:rPr>
                        <a:t>1994至今，并能够</a:t>
                      </a:r>
                      <a:r>
                        <a:rPr lang="zh-CN" altLang="en-US" sz="1800" b="0">
                          <a:solidFill>
                            <a:schemeClr val="tx2"/>
                          </a:solidFill>
                          <a:latin typeface="宋体" charset="0"/>
                          <a:cs typeface="宋体" charset="0"/>
                        </a:rPr>
                        <a:t>月度</a:t>
                      </a:r>
                      <a:r>
                        <a:rPr lang="en-US" sz="1800" b="0">
                          <a:solidFill>
                            <a:schemeClr val="tx2"/>
                          </a:solidFill>
                          <a:latin typeface="宋体" charset="0"/>
                          <a:cs typeface="宋体" charset="0"/>
                        </a:rPr>
                        <a:t>更新。</a:t>
                      </a:r>
                      <a:endParaRPr lang="en-US" altLang="en-US" sz="1800" b="0">
                        <a:solidFill>
                          <a:schemeClr val="tx2"/>
                        </a:solidFill>
                        <a:latin typeface="宋体" charset="0"/>
                        <a:ea typeface="宋体" charset="0"/>
                        <a:cs typeface="宋体" charset="0"/>
                      </a:endParaRPr>
                    </a:p>
                  </a:txBody>
                  <a:tcPr marL="68580" marR="68580" marT="0" marB="0" vert="horz" anchor="ctr" anchorCtr="0"/>
                </a:tc>
                <a:tc>
                  <a:txBody>
                    <a:bodyPr/>
                    <a:p>
                      <a:pPr indent="0">
                        <a:buNone/>
                      </a:pPr>
                      <a:r>
                        <a:rPr lang="en-US" sz="1800" b="0">
                          <a:solidFill>
                            <a:schemeClr val="tx1">
                              <a:lumMod val="95000"/>
                              <a:lumOff val="5000"/>
                            </a:schemeClr>
                          </a:solidFill>
                          <a:latin typeface="宋体" charset="0"/>
                          <a:cs typeface="宋体" charset="0"/>
                        </a:rPr>
                        <a:t>2007-2016年</a:t>
                      </a:r>
                      <a:endParaRPr lang="en-US" altLang="en-US" sz="1800" b="0">
                        <a:solidFill>
                          <a:schemeClr val="tx1">
                            <a:lumMod val="95000"/>
                            <a:lumOff val="5000"/>
                          </a:schemeClr>
                        </a:solidFill>
                        <a:latin typeface="宋体" charset="0"/>
                        <a:ea typeface="宋体" charset="0"/>
                        <a:cs typeface="宋体" charset="0"/>
                      </a:endParaRPr>
                    </a:p>
                  </a:txBody>
                  <a:tcPr marL="68580" marR="68580" marT="0" marB="0" vert="horz" anchor="ctr" anchorCtr="0"/>
                </a:tc>
                <a:tc>
                  <a:txBody>
                    <a:bodyPr/>
                    <a:p>
                      <a:pPr indent="0">
                        <a:buNone/>
                      </a:pPr>
                      <a:r>
                        <a:rPr lang="en-US" sz="1800" b="0">
                          <a:solidFill>
                            <a:schemeClr val="tx2"/>
                          </a:solidFill>
                          <a:latin typeface="宋体" charset="0"/>
                          <a:cs typeface="宋体" charset="0"/>
                        </a:rPr>
                        <a:t>CCD进出口贸易数据是目前最完整的海关数据</a:t>
                      </a:r>
                      <a:endParaRPr lang="en-US" altLang="en-US" sz="1800" b="0">
                        <a:solidFill>
                          <a:schemeClr val="tx2"/>
                        </a:solidFill>
                        <a:latin typeface="宋体" charset="0"/>
                        <a:ea typeface="宋体" charset="0"/>
                        <a:cs typeface="宋体" charset="0"/>
                      </a:endParaRPr>
                    </a:p>
                  </a:txBody>
                  <a:tcPr marL="68580" marR="68580" marT="0" marB="0" vert="horz" anchor="ctr" anchorCtr="0"/>
                </a:tc>
              </a:tr>
              <a:tr h="805815">
                <a:tc>
                  <a:txBody>
                    <a:bodyPr/>
                    <a:p>
                      <a:pPr indent="0" fontAlgn="ctr">
                        <a:buNone/>
                      </a:pPr>
                      <a:r>
                        <a:rPr lang="en-US" sz="1800" b="1">
                          <a:latin typeface="宋体" charset="0"/>
                          <a:cs typeface="宋体" charset="0"/>
                        </a:rPr>
                        <a:t>数据来源</a:t>
                      </a:r>
                      <a:endParaRPr lang="en-US" altLang="en-US" sz="1800" b="1">
                        <a:latin typeface="宋体" charset="0"/>
                        <a:ea typeface="宋体" charset="0"/>
                        <a:cs typeface="宋体" charset="0"/>
                      </a:endParaRPr>
                    </a:p>
                  </a:txBody>
                  <a:tcPr marL="68580" marR="68580" marT="0" marB="0" vert="horz" anchor="ctr" anchorCtr="0"/>
                </a:tc>
                <a:tc>
                  <a:txBody>
                    <a:bodyPr/>
                    <a:p>
                      <a:pPr indent="0">
                        <a:buNone/>
                      </a:pPr>
                      <a:r>
                        <a:rPr lang="en-US" sz="1800" b="0">
                          <a:solidFill>
                            <a:schemeClr val="tx2"/>
                          </a:solidFill>
                          <a:latin typeface="宋体" charset="0"/>
                          <a:cs typeface="宋体" charset="0"/>
                        </a:rPr>
                        <a:t>数据来源明确，海关总署授权。</a:t>
                      </a:r>
                      <a:endParaRPr lang="en-US" altLang="en-US" sz="1800" b="0">
                        <a:solidFill>
                          <a:schemeClr val="tx2"/>
                        </a:solidFill>
                        <a:latin typeface="宋体" charset="0"/>
                        <a:ea typeface="宋体" charset="0"/>
                        <a:cs typeface="宋体" charset="0"/>
                      </a:endParaRPr>
                    </a:p>
                  </a:txBody>
                  <a:tcPr marL="68580" marR="68580" marT="0" marB="0" vert="horz" anchor="ctr" anchorCtr="0"/>
                </a:tc>
                <a:tc>
                  <a:txBody>
                    <a:bodyPr/>
                    <a:p>
                      <a:pPr indent="0">
                        <a:buNone/>
                      </a:pPr>
                      <a:r>
                        <a:rPr lang="en-US" sz="1800" b="0">
                          <a:solidFill>
                            <a:schemeClr val="tx1">
                              <a:lumMod val="95000"/>
                              <a:lumOff val="5000"/>
                            </a:schemeClr>
                          </a:solidFill>
                          <a:latin typeface="宋体" charset="0"/>
                          <a:cs typeface="宋体" charset="0"/>
                        </a:rPr>
                        <a:t>不明确</a:t>
                      </a:r>
                      <a:endParaRPr lang="en-US" altLang="en-US" sz="1800" b="0">
                        <a:solidFill>
                          <a:schemeClr val="tx1">
                            <a:lumMod val="95000"/>
                            <a:lumOff val="5000"/>
                          </a:schemeClr>
                        </a:solidFill>
                        <a:latin typeface="宋体" charset="0"/>
                        <a:ea typeface="宋体" charset="0"/>
                        <a:cs typeface="宋体" charset="0"/>
                      </a:endParaRPr>
                    </a:p>
                  </a:txBody>
                  <a:tcPr marL="68580" marR="68580" marT="0" marB="0" vert="horz" anchor="ctr" anchorCtr="0"/>
                </a:tc>
                <a:tc>
                  <a:txBody>
                    <a:bodyPr/>
                    <a:p>
                      <a:pPr indent="0">
                        <a:buNone/>
                      </a:pPr>
                      <a:r>
                        <a:rPr lang="en-US" sz="1800" b="0">
                          <a:solidFill>
                            <a:schemeClr val="tx2"/>
                          </a:solidFill>
                          <a:latin typeface="宋体" charset="0"/>
                          <a:cs typeface="宋体" charset="0"/>
                        </a:rPr>
                        <a:t>数据质量经得起比对和考验，CCD保证数据精准</a:t>
                      </a:r>
                      <a:endParaRPr lang="en-US" altLang="en-US" sz="1800" b="0">
                        <a:solidFill>
                          <a:schemeClr val="tx2"/>
                        </a:solidFill>
                        <a:latin typeface="宋体" charset="0"/>
                        <a:ea typeface="宋体" charset="0"/>
                        <a:cs typeface="宋体" charset="0"/>
                      </a:endParaRPr>
                    </a:p>
                  </a:txBody>
                  <a:tcPr marL="68580" marR="68580" marT="0" marB="0" vert="horz" anchor="ctr" anchorCtr="0"/>
                </a:tc>
              </a:tr>
              <a:tr h="1412875">
                <a:tc>
                  <a:txBody>
                    <a:bodyPr/>
                    <a:p>
                      <a:pPr indent="0" fontAlgn="ctr">
                        <a:buNone/>
                      </a:pPr>
                      <a:r>
                        <a:rPr lang="en-US" sz="1800" b="1">
                          <a:latin typeface="宋体" charset="0"/>
                          <a:cs typeface="宋体" charset="0"/>
                        </a:rPr>
                        <a:t>数据精确度</a:t>
                      </a:r>
                      <a:endParaRPr lang="en-US" altLang="en-US" sz="1800" b="1">
                        <a:latin typeface="宋体" charset="0"/>
                        <a:ea typeface="宋体" charset="0"/>
                        <a:cs typeface="宋体" charset="0"/>
                      </a:endParaRPr>
                    </a:p>
                  </a:txBody>
                  <a:tcPr marL="68580" marR="68580" marT="0" marB="0" vert="horz" anchor="ctr" anchorCtr="0"/>
                </a:tc>
                <a:tc>
                  <a:txBody>
                    <a:bodyPr/>
                    <a:p>
                      <a:pPr indent="0">
                        <a:buNone/>
                      </a:pPr>
                      <a:r>
                        <a:rPr lang="en-US" sz="1800" b="0">
                          <a:solidFill>
                            <a:schemeClr val="tx2"/>
                          </a:solidFill>
                          <a:latin typeface="宋体" charset="0"/>
                          <a:cs typeface="宋体" charset="0"/>
                        </a:rPr>
                        <a:t>数据与海关总署服务器上数据相同，一比一落地服务，保证数据质量，如分贸易类型汇总数据或分国别汇总数据与海关总署发布的官方进出口信息高度一致。</a:t>
                      </a:r>
                      <a:endParaRPr lang="en-US" altLang="en-US" sz="1800" b="0">
                        <a:solidFill>
                          <a:schemeClr val="tx2"/>
                        </a:solidFill>
                        <a:latin typeface="宋体" charset="0"/>
                        <a:ea typeface="宋体" charset="0"/>
                        <a:cs typeface="宋体" charset="0"/>
                      </a:endParaRPr>
                    </a:p>
                  </a:txBody>
                  <a:tcPr marL="68580" marR="68580" marT="0" marB="0" vert="horz" anchor="ctr" anchorCtr="0"/>
                </a:tc>
                <a:tc>
                  <a:txBody>
                    <a:bodyPr/>
                    <a:p>
                      <a:pPr indent="0">
                        <a:buNone/>
                      </a:pPr>
                      <a:r>
                        <a:rPr lang="en-US" sz="1800" b="0">
                          <a:solidFill>
                            <a:schemeClr val="tx1">
                              <a:lumMod val="95000"/>
                              <a:lumOff val="5000"/>
                            </a:schemeClr>
                          </a:solidFill>
                          <a:latin typeface="宋体" charset="0"/>
                          <a:cs typeface="宋体" charset="0"/>
                        </a:rPr>
                        <a:t>客户使用过程中时常面临数据处理难题，如指标段意义不明、汇总数据与官方数据存在差异等典型问题，严重制约研究开展。</a:t>
                      </a:r>
                      <a:endParaRPr lang="en-US" altLang="en-US" sz="1800" b="0">
                        <a:solidFill>
                          <a:schemeClr val="tx1">
                            <a:lumMod val="95000"/>
                            <a:lumOff val="5000"/>
                          </a:schemeClr>
                        </a:solidFill>
                        <a:latin typeface="宋体" charset="0"/>
                        <a:ea typeface="宋体" charset="0"/>
                        <a:cs typeface="宋体" charset="0"/>
                      </a:endParaRPr>
                    </a:p>
                  </a:txBody>
                  <a:tcPr marL="68580" marR="68580" marT="0" marB="0" vert="horz" anchor="ctr" anchorCtr="0"/>
                </a:tc>
                <a:tc>
                  <a:txBody>
                    <a:bodyPr/>
                    <a:p>
                      <a:pPr indent="0">
                        <a:buNone/>
                      </a:pPr>
                      <a:r>
                        <a:rPr lang="en-US" sz="1800" b="0">
                          <a:solidFill>
                            <a:schemeClr val="tx2"/>
                          </a:solidFill>
                          <a:latin typeface="宋体" charset="0"/>
                          <a:cs typeface="宋体" charset="0"/>
                        </a:rPr>
                        <a:t>科研是严谨的，数据质量对高质量科研十分重要，也非常必要，CCD海关数据保证数据品质。</a:t>
                      </a:r>
                      <a:endParaRPr lang="en-US" altLang="en-US" sz="1800" b="0">
                        <a:solidFill>
                          <a:schemeClr val="tx2"/>
                        </a:solidFill>
                        <a:latin typeface="宋体" charset="0"/>
                        <a:ea typeface="宋体" charset="0"/>
                        <a:cs typeface="宋体" charset="0"/>
                      </a:endParaRPr>
                    </a:p>
                  </a:txBody>
                  <a:tcPr marL="68580" marR="68580" marT="0" marB="0" vert="horz" anchor="ctr" anchorCtr="0"/>
                </a:tc>
              </a:tr>
              <a:tr h="1626235">
                <a:tc>
                  <a:txBody>
                    <a:bodyPr/>
                    <a:p>
                      <a:pPr indent="0" fontAlgn="ctr">
                        <a:buNone/>
                      </a:pPr>
                      <a:r>
                        <a:rPr lang="en-US" sz="1800" b="1">
                          <a:latin typeface="宋体" charset="0"/>
                          <a:cs typeface="宋体" charset="0"/>
                        </a:rPr>
                        <a:t>数据指标</a:t>
                      </a:r>
                      <a:endParaRPr lang="en-US" altLang="en-US" sz="1800" b="1">
                        <a:latin typeface="宋体" charset="0"/>
                        <a:ea typeface="宋体" charset="0"/>
                        <a:cs typeface="宋体" charset="0"/>
                      </a:endParaRPr>
                    </a:p>
                  </a:txBody>
                  <a:tcPr marL="68580" marR="68580" marT="0" marB="0" vert="horz" anchor="ctr" anchorCtr="0"/>
                </a:tc>
                <a:tc>
                  <a:txBody>
                    <a:bodyPr/>
                    <a:p>
                      <a:pPr indent="0">
                        <a:buNone/>
                      </a:pPr>
                      <a:r>
                        <a:rPr lang="en-US" sz="1800" b="0">
                          <a:solidFill>
                            <a:schemeClr val="tx2"/>
                          </a:solidFill>
                          <a:latin typeface="宋体" charset="0"/>
                          <a:cs typeface="宋体" charset="0"/>
                        </a:rPr>
                        <a:t>包括完善的数据指标，比如：运输方式（如空运、海运、江河运输等），贸易方式（如一般贸易、进料加工、来料加工等24</a:t>
                      </a:r>
                      <a:r>
                        <a:rPr lang="zh-CN" altLang="en-US" sz="1800" b="0">
                          <a:solidFill>
                            <a:schemeClr val="tx2"/>
                          </a:solidFill>
                          <a:latin typeface="宋体" charset="0"/>
                          <a:cs typeface="宋体" charset="0"/>
                        </a:rPr>
                        <a:t>类细分贸易方式</a:t>
                      </a:r>
                      <a:r>
                        <a:rPr lang="en-US" sz="1800" b="0">
                          <a:solidFill>
                            <a:schemeClr val="tx2"/>
                          </a:solidFill>
                          <a:latin typeface="宋体" charset="0"/>
                          <a:cs typeface="宋体" charset="0"/>
                        </a:rPr>
                        <a:t>）重要变量等。</a:t>
                      </a:r>
                      <a:endParaRPr lang="en-US" altLang="en-US" sz="1800" b="0">
                        <a:solidFill>
                          <a:schemeClr val="tx2"/>
                        </a:solidFill>
                        <a:latin typeface="宋体" charset="0"/>
                        <a:ea typeface="宋体" charset="0"/>
                        <a:cs typeface="宋体" charset="0"/>
                      </a:endParaRPr>
                    </a:p>
                  </a:txBody>
                  <a:tcPr marL="68580" marR="68580" marT="0" marB="0" vert="horz" anchor="ctr" anchorCtr="0"/>
                </a:tc>
                <a:tc>
                  <a:txBody>
                    <a:bodyPr/>
                    <a:p>
                      <a:pPr indent="0">
                        <a:buNone/>
                      </a:pPr>
                      <a:r>
                        <a:rPr lang="en-US" sz="1800" b="0">
                          <a:solidFill>
                            <a:schemeClr val="tx1">
                              <a:lumMod val="95000"/>
                              <a:lumOff val="5000"/>
                            </a:schemeClr>
                          </a:solidFill>
                          <a:latin typeface="宋体" charset="0"/>
                          <a:cs typeface="宋体" charset="0"/>
                        </a:rPr>
                        <a:t>其它海关数据库指标不够全面，比如贸易方式，基本仅涵盖一般贸易、加工贸易（无细分项）与其他贸易等三个汇总类别。</a:t>
                      </a:r>
                      <a:endParaRPr lang="en-US" altLang="en-US" sz="1800" b="0">
                        <a:solidFill>
                          <a:schemeClr val="tx1">
                            <a:lumMod val="95000"/>
                            <a:lumOff val="5000"/>
                          </a:schemeClr>
                        </a:solidFill>
                        <a:latin typeface="宋体" charset="0"/>
                        <a:ea typeface="宋体" charset="0"/>
                        <a:cs typeface="宋体" charset="0"/>
                      </a:endParaRPr>
                    </a:p>
                  </a:txBody>
                  <a:tcPr marL="68580" marR="68580" marT="0" marB="0" vert="horz" anchor="ctr" anchorCtr="0"/>
                </a:tc>
                <a:tc>
                  <a:txBody>
                    <a:bodyPr/>
                    <a:p>
                      <a:pPr indent="0">
                        <a:buNone/>
                      </a:pPr>
                      <a:r>
                        <a:rPr lang="en-US" sz="1800" b="0">
                          <a:solidFill>
                            <a:schemeClr val="tx2"/>
                          </a:solidFill>
                          <a:latin typeface="宋体" charset="0"/>
                          <a:cs typeface="宋体" charset="0"/>
                        </a:rPr>
                        <a:t>CCD海关数据库，包含了海关总署公布的24类细分贸易方式，这一关键变量，对于我国加工贸易发展及综合保税区等细分领域研究至关重要。</a:t>
                      </a:r>
                      <a:endParaRPr lang="en-US" altLang="en-US" sz="1800" b="0">
                        <a:solidFill>
                          <a:schemeClr val="tx2"/>
                        </a:solidFill>
                        <a:latin typeface="宋体" charset="0"/>
                        <a:ea typeface="宋体" charset="0"/>
                        <a:cs typeface="宋体" charset="0"/>
                      </a:endParaRPr>
                    </a:p>
                  </a:txBody>
                  <a:tcPr marL="68580" marR="68580" marT="0" marB="0" vert="horz" anchor="ctr" anchorCtr="0"/>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8"/>
          <p:cNvSpPr txBox="1"/>
          <p:nvPr/>
        </p:nvSpPr>
        <p:spPr>
          <a:xfrm>
            <a:off x="863600" y="383223"/>
            <a:ext cx="6824345" cy="568960"/>
          </a:xfrm>
          <a:prstGeom prst="rect">
            <a:avLst/>
          </a:prstGeom>
          <a:noFill/>
        </p:spPr>
        <p:txBody>
          <a:bodyPr wrap="square" lIns="0" tIns="0" rIns="0" bIns="0" rtlCol="0" anchor="ctr">
            <a:spAutoFit/>
          </a:bodyPr>
          <a:lstStyle/>
          <a:p>
            <a:pPr algn="l"/>
            <a:r>
              <a:rPr lang="en-US" altLang="zh-CN" sz="3700" b="1" dirty="0">
                <a:solidFill>
                  <a:srgbClr val="4472C4"/>
                </a:solidFill>
                <a:latin typeface="微软雅黑" panose="020B0503020204020204" pitchFamily="34" charset="-122"/>
                <a:ea typeface="微软雅黑" panose="020B0503020204020204" pitchFamily="34" charset="-122"/>
                <a:sym typeface="Arial" panose="020B0604020202090204" pitchFamily="34" charset="0"/>
              </a:rPr>
              <a:t>CCD</a:t>
            </a:r>
            <a:r>
              <a:rPr lang="zh-CN" altLang="en-US" sz="3700" b="1" dirty="0">
                <a:solidFill>
                  <a:srgbClr val="4472C4"/>
                </a:solidFill>
                <a:latin typeface="微软雅黑" panose="020B0503020204020204" pitchFamily="34" charset="-122"/>
                <a:ea typeface="微软雅黑" panose="020B0503020204020204" pitchFamily="34" charset="-122"/>
                <a:sym typeface="Arial" panose="020B0604020202090204" pitchFamily="34" charset="0"/>
              </a:rPr>
              <a:t>独有的</a:t>
            </a:r>
            <a:r>
              <a:rPr lang="zh-CN" altLang="en-US" sz="3700" b="1" dirty="0">
                <a:solidFill>
                  <a:srgbClr val="4472C4"/>
                </a:solidFill>
                <a:latin typeface="微软雅黑" panose="020B0503020204020204" pitchFamily="34" charset="-122"/>
                <a:ea typeface="微软雅黑" panose="020B0503020204020204" pitchFamily="34" charset="-122"/>
                <a:sym typeface="Arial" panose="020B0604020202090204" pitchFamily="34" charset="0"/>
              </a:rPr>
              <a:t>贸易指标库</a:t>
            </a:r>
            <a:endParaRPr lang="zh-CN" altLang="en-US" sz="3700" b="1" dirty="0">
              <a:solidFill>
                <a:srgbClr val="4472C4"/>
              </a:solidFill>
              <a:latin typeface="微软雅黑" panose="020B0503020204020204" pitchFamily="34" charset="-122"/>
              <a:ea typeface="微软雅黑" panose="020B0503020204020204" pitchFamily="34" charset="-122"/>
              <a:sym typeface="Arial" panose="020B0604020202090204" pitchFamily="34" charset="0"/>
            </a:endParaRPr>
          </a:p>
        </p:txBody>
      </p:sp>
      <p:grpSp>
        <p:nvGrpSpPr>
          <p:cNvPr id="43" name="Group 30"/>
          <p:cNvGrpSpPr/>
          <p:nvPr/>
        </p:nvGrpSpPr>
        <p:grpSpPr>
          <a:xfrm>
            <a:off x="616453" y="-2"/>
            <a:ext cx="11431" cy="1195442"/>
            <a:chOff x="616453" y="-2"/>
            <a:chExt cx="11431" cy="1195442"/>
          </a:xfrm>
        </p:grpSpPr>
        <p:sp>
          <p:nvSpPr>
            <p:cNvPr id="44" name="Shape 1036"/>
            <p:cNvSpPr/>
            <p:nvPr/>
          </p:nvSpPr>
          <p:spPr>
            <a:xfrm rot="5400000" flipH="1">
              <a:off x="307844" y="872549"/>
              <a:ext cx="640080" cy="1"/>
            </a:xfrm>
            <a:prstGeom prst="line">
              <a:avLst/>
            </a:prstGeom>
            <a:noFill/>
            <a:ln w="25400" cap="flat">
              <a:solidFill>
                <a:srgbClr val="4472C4"/>
              </a:solidFill>
              <a:prstDash val="solid"/>
              <a:miter lim="800000"/>
            </a:ln>
            <a:effectLst/>
          </p:spPr>
          <p:txBody>
            <a:bodyPr wrap="square" lIns="45719" tIns="45719" rIns="45719" bIns="45719" numCol="1" anchor="t">
              <a:noAutofit/>
            </a:bodyPr>
            <a:lstStyle/>
            <a:p/>
          </p:txBody>
        </p:sp>
        <p:sp>
          <p:nvSpPr>
            <p:cNvPr id="45" name="Shape 1037"/>
            <p:cNvSpPr/>
            <p:nvPr/>
          </p:nvSpPr>
          <p:spPr>
            <a:xfrm rot="5400000" flipH="1">
              <a:off x="18732" y="597719"/>
              <a:ext cx="1195442" cy="0"/>
            </a:xfrm>
            <a:prstGeom prst="line">
              <a:avLst/>
            </a:prstGeom>
            <a:noFill/>
            <a:ln w="9525" cap="flat">
              <a:solidFill>
                <a:srgbClr val="4472C4"/>
              </a:solidFill>
              <a:prstDash val="solid"/>
              <a:miter lim="800000"/>
            </a:ln>
            <a:effectLst/>
          </p:spPr>
          <p:txBody>
            <a:bodyPr wrap="square" lIns="45719" tIns="45719" rIns="45719" bIns="45719" numCol="1" anchor="t">
              <a:noAutofit/>
            </a:bodyPr>
            <a:lstStyle/>
            <a:p/>
          </p:txBody>
        </p:sp>
      </p:grpSp>
      <p:sp>
        <p:nvSpPr>
          <p:cNvPr id="32" name="文本框 31"/>
          <p:cNvSpPr txBox="1"/>
          <p:nvPr>
            <p:custDataLst>
              <p:tags r:id="rId1"/>
            </p:custDataLst>
          </p:nvPr>
        </p:nvSpPr>
        <p:spPr>
          <a:xfrm>
            <a:off x="764540" y="951865"/>
            <a:ext cx="10987405" cy="5225415"/>
          </a:xfrm>
          <a:prstGeom prst="rect">
            <a:avLst/>
          </a:prstGeom>
          <a:noFill/>
        </p:spPr>
        <p:txBody>
          <a:bodyPr wrap="square" rtlCol="0">
            <a:noAutofit/>
          </a:bodyPr>
          <a:p>
            <a:pPr algn="l"/>
            <a:endParaRPr lang="zh-CN" altLang="en-US" dirty="0" smtClean="0">
              <a:latin typeface="微软雅黑" panose="020B0503020204020204" pitchFamily="34" charset="-122"/>
              <a:ea typeface="微软雅黑" panose="020B0503020204020204" pitchFamily="34" charset="-122"/>
            </a:endParaRPr>
          </a:p>
        </p:txBody>
      </p:sp>
      <p:graphicFrame>
        <p:nvGraphicFramePr>
          <p:cNvPr id="9" name="表格 8"/>
          <p:cNvGraphicFramePr/>
          <p:nvPr>
            <p:custDataLst>
              <p:tags r:id="rId2"/>
            </p:custDataLst>
          </p:nvPr>
        </p:nvGraphicFramePr>
        <p:xfrm>
          <a:off x="296545" y="1124585"/>
          <a:ext cx="11145520" cy="5031105"/>
        </p:xfrm>
        <a:graphic>
          <a:graphicData uri="http://schemas.openxmlformats.org/drawingml/2006/table">
            <a:tbl>
              <a:tblPr firstRow="1" bandRow="1">
                <a:tableStyleId>{5C22544A-7EE6-4342-B048-85BDC9FD1C3A}</a:tableStyleId>
              </a:tblPr>
              <a:tblGrid>
                <a:gridCol w="1488440"/>
                <a:gridCol w="3810635"/>
                <a:gridCol w="2891155"/>
                <a:gridCol w="2955290"/>
              </a:tblGrid>
              <a:tr h="640080">
                <a:tc>
                  <a:txBody>
                    <a:bodyPr/>
                    <a:p>
                      <a:pPr algn="ctr" fontAlgn="t">
                        <a:buNone/>
                      </a:pPr>
                      <a:r>
                        <a:rPr lang="zh-CN" altLang="en-US" sz="2000"/>
                        <a:t>项目</a:t>
                      </a:r>
                      <a:endParaRPr lang="zh-CN" altLang="en-US" sz="2000"/>
                    </a:p>
                  </a:txBody>
                  <a:tcPr anchor="ctr" anchorCtr="0"/>
                </a:tc>
                <a:tc>
                  <a:txBody>
                    <a:bodyPr/>
                    <a:p>
                      <a:pPr algn="ctr" fontAlgn="t">
                        <a:buNone/>
                      </a:pPr>
                      <a:r>
                        <a:rPr lang="en-US" altLang="en-US" sz="2000">
                          <a:latin typeface="宋体" charset="0"/>
                          <a:ea typeface="宋体" charset="0"/>
                          <a:cs typeface="宋体" charset="0"/>
                          <a:sym typeface="+mn-ea"/>
                        </a:rPr>
                        <a:t>CCD指标数据库</a:t>
                      </a:r>
                      <a:endParaRPr lang="en-US" altLang="en-US" sz="2000">
                        <a:latin typeface="宋体" charset="0"/>
                        <a:ea typeface="宋体" charset="0"/>
                        <a:cs typeface="宋体" charset="0"/>
                        <a:sym typeface="+mn-ea"/>
                      </a:endParaRPr>
                    </a:p>
                  </a:txBody>
                  <a:tcPr anchor="ctr" anchorCtr="0"/>
                </a:tc>
                <a:tc>
                  <a:txBody>
                    <a:bodyPr/>
                    <a:p>
                      <a:pPr algn="ctr" fontAlgn="t">
                        <a:buNone/>
                      </a:pPr>
                      <a:r>
                        <a:rPr lang="zh-CN" altLang="en-US" sz="2000"/>
                        <a:t>其他公司</a:t>
                      </a:r>
                      <a:endParaRPr lang="zh-CN" altLang="en-US" sz="2000"/>
                    </a:p>
                  </a:txBody>
                  <a:tcPr anchor="ctr" anchorCtr="0"/>
                </a:tc>
                <a:tc>
                  <a:txBody>
                    <a:bodyPr/>
                    <a:p>
                      <a:pPr algn="ctr" fontAlgn="t">
                        <a:buNone/>
                      </a:pPr>
                      <a:r>
                        <a:rPr lang="zh-CN" altLang="en-US" sz="2000"/>
                        <a:t>总结</a:t>
                      </a:r>
                      <a:endParaRPr lang="zh-CN" altLang="en-US" sz="2000"/>
                    </a:p>
                  </a:txBody>
                  <a:tcPr anchor="ctr" anchorCtr="0"/>
                </a:tc>
              </a:tr>
              <a:tr h="724535">
                <a:tc rowSpan="6">
                  <a:txBody>
                    <a:bodyPr/>
                    <a:p>
                      <a:pPr lvl="0" indent="0" fontAlgn="ctr">
                        <a:buNone/>
                      </a:pPr>
                      <a:r>
                        <a:rPr lang="en-US" altLang="zh-CN" sz="2000" b="1">
                          <a:latin typeface="宋体" charset="0"/>
                          <a:ea typeface="宋体" charset="0"/>
                          <a:cs typeface="宋体" charset="0"/>
                        </a:rPr>
                        <a:t>CCD</a:t>
                      </a:r>
                      <a:r>
                        <a:rPr lang="zh-CN" altLang="en-US" sz="2000" b="1">
                          <a:latin typeface="宋体" charset="0"/>
                          <a:ea typeface="宋体" charset="0"/>
                          <a:cs typeface="宋体" charset="0"/>
                        </a:rPr>
                        <a:t>独有指标数据库</a:t>
                      </a:r>
                      <a:endParaRPr lang="en-US" altLang="en-US" sz="2000" b="1">
                        <a:latin typeface="宋体" charset="0"/>
                        <a:ea typeface="宋体" charset="0"/>
                        <a:cs typeface="宋体" charset="0"/>
                      </a:endParaRPr>
                    </a:p>
                    <a:p>
                      <a:pPr indent="0" fontAlgn="ctr">
                        <a:buNone/>
                      </a:pPr>
                      <a:endParaRPr lang="en-US" sz="2000" b="1">
                        <a:latin typeface="宋体" charset="0"/>
                        <a:ea typeface="宋体" charset="0"/>
                        <a:cs typeface="宋体" charset="0"/>
                      </a:endParaRPr>
                    </a:p>
                  </a:txBody>
                  <a:tcPr marL="68580" marR="68580" marT="0" marB="0" vert="horz" anchor="ctr" anchorCtr="0"/>
                </a:tc>
                <a:tc>
                  <a:txBody>
                    <a:bodyPr/>
                    <a:p>
                      <a:pPr indent="0">
                        <a:buNone/>
                      </a:pPr>
                      <a:r>
                        <a:rPr lang="zh-CN" sz="2000" b="0">
                          <a:solidFill>
                            <a:schemeClr val="tx2"/>
                          </a:solidFill>
                          <a:latin typeface="宋体" charset="0"/>
                          <a:ea typeface="宋体" charset="0"/>
                          <a:cs typeface="宋体" charset="0"/>
                        </a:rPr>
                        <a:t>工业企业&amp;海关匹配进出口综合指标数据库</a:t>
                      </a:r>
                      <a:endParaRPr lang="zh-CN" sz="2000" b="0">
                        <a:solidFill>
                          <a:schemeClr val="tx2"/>
                        </a:solidFill>
                        <a:latin typeface="宋体" charset="0"/>
                        <a:ea typeface="宋体" charset="0"/>
                        <a:cs typeface="宋体" charset="0"/>
                      </a:endParaRPr>
                    </a:p>
                  </a:txBody>
                  <a:tcPr marL="68580" marR="68580" marT="0" marB="0" vert="horz" anchor="ctr" anchorCtr="0"/>
                </a:tc>
                <a:tc>
                  <a:txBody>
                    <a:bodyPr/>
                    <a:p>
                      <a:pPr indent="0" algn="ctr">
                        <a:buNone/>
                      </a:pPr>
                      <a:r>
                        <a:rPr lang="zh-CN" altLang="en-US" sz="2000" b="0">
                          <a:solidFill>
                            <a:schemeClr val="tx2"/>
                          </a:solidFill>
                          <a:latin typeface="宋体" charset="0"/>
                          <a:ea typeface="宋体" charset="0"/>
                          <a:cs typeface="宋体" charset="0"/>
                        </a:rPr>
                        <a:t>无</a:t>
                      </a:r>
                      <a:endParaRPr lang="zh-CN" altLang="en-US" sz="2000" b="0">
                        <a:solidFill>
                          <a:schemeClr val="tx2"/>
                        </a:solidFill>
                        <a:latin typeface="宋体" charset="0"/>
                        <a:ea typeface="宋体" charset="0"/>
                        <a:cs typeface="宋体" charset="0"/>
                      </a:endParaRPr>
                    </a:p>
                  </a:txBody>
                  <a:tcPr marL="68580" marR="68580" marT="0" marB="0" vert="horz" anchor="ctr" anchorCtr="0"/>
                </a:tc>
                <a:tc rowSpan="6">
                  <a:txBody>
                    <a:bodyPr/>
                    <a:p>
                      <a:pPr indent="0">
                        <a:buNone/>
                      </a:pPr>
                      <a:r>
                        <a:rPr lang="en-US" sz="2000" b="0">
                          <a:solidFill>
                            <a:schemeClr val="tx2"/>
                          </a:solidFill>
                          <a:latin typeface="宋体" charset="0"/>
                          <a:cs typeface="宋体" charset="0"/>
                        </a:rPr>
                        <a:t>考虑到广大师生的实际需求，特别是对衍生数据库的需求，CCD依托以下服务宗旨，设计出一系列衍生数据库，便于师生“即下即用，放心使用”</a:t>
                      </a:r>
                      <a:endParaRPr lang="en-US" sz="2000" b="0">
                        <a:solidFill>
                          <a:schemeClr val="tx2"/>
                        </a:solidFill>
                        <a:latin typeface="宋体" charset="0"/>
                        <a:cs typeface="宋体" charset="0"/>
                      </a:endParaRPr>
                    </a:p>
                    <a:p>
                      <a:pPr indent="0">
                        <a:buNone/>
                      </a:pPr>
                      <a:endParaRPr lang="en-US" sz="2000" b="0">
                        <a:solidFill>
                          <a:schemeClr val="tx2"/>
                        </a:solidFill>
                        <a:latin typeface="宋体" charset="0"/>
                        <a:cs typeface="宋体" charset="0"/>
                      </a:endParaRPr>
                    </a:p>
                    <a:p>
                      <a:pPr indent="0">
                        <a:buNone/>
                      </a:pPr>
                      <a:r>
                        <a:rPr lang="en-US" sz="2000" b="0">
                          <a:solidFill>
                            <a:schemeClr val="tx2"/>
                          </a:solidFill>
                          <a:latin typeface="宋体" charset="0"/>
                          <a:cs typeface="宋体" charset="0"/>
                        </a:rPr>
                        <a:t>1.基础数据指标全</a:t>
                      </a:r>
                      <a:endParaRPr lang="en-US" sz="2000" b="0">
                        <a:solidFill>
                          <a:schemeClr val="tx2"/>
                        </a:solidFill>
                        <a:latin typeface="宋体" charset="0"/>
                        <a:cs typeface="宋体" charset="0"/>
                      </a:endParaRPr>
                    </a:p>
                    <a:p>
                      <a:pPr indent="0">
                        <a:buNone/>
                      </a:pPr>
                      <a:r>
                        <a:rPr lang="en-US" sz="2000" b="0">
                          <a:solidFill>
                            <a:schemeClr val="tx2"/>
                          </a:solidFill>
                          <a:latin typeface="宋体" charset="0"/>
                          <a:cs typeface="宋体" charset="0"/>
                        </a:rPr>
                        <a:t>2.技术可靠性强</a:t>
                      </a:r>
                      <a:endParaRPr lang="en-US" sz="2000" b="0">
                        <a:solidFill>
                          <a:schemeClr val="tx2"/>
                        </a:solidFill>
                        <a:latin typeface="宋体" charset="0"/>
                        <a:cs typeface="宋体" charset="0"/>
                      </a:endParaRPr>
                    </a:p>
                    <a:p>
                      <a:pPr indent="0">
                        <a:buNone/>
                      </a:pPr>
                      <a:r>
                        <a:rPr lang="en-US" sz="2000" b="0">
                          <a:solidFill>
                            <a:schemeClr val="tx2"/>
                          </a:solidFill>
                          <a:latin typeface="宋体" charset="0"/>
                          <a:cs typeface="宋体" charset="0"/>
                        </a:rPr>
                        <a:t>精准把握学科和科研前沿研究的数据需求</a:t>
                      </a:r>
                      <a:endParaRPr lang="en-US" sz="2000" b="0">
                        <a:solidFill>
                          <a:schemeClr val="tx2"/>
                        </a:solidFill>
                        <a:latin typeface="宋体" charset="0"/>
                        <a:cs typeface="宋体" charset="0"/>
                      </a:endParaRPr>
                    </a:p>
                  </a:txBody>
                  <a:tcPr marL="68580" marR="68580" marT="0" marB="0" vert="horz" anchor="ctr" anchorCtr="0"/>
                </a:tc>
              </a:tr>
              <a:tr h="631190">
                <a:tc vMerge="1">
                  <a:tcPr marL="68580" marR="68580" marT="0" marB="0" vert="horz" anchor="ctr" anchorCtr="0"/>
                </a:tc>
                <a:tc>
                  <a:txBody>
                    <a:bodyPr/>
                    <a:p>
                      <a:pPr indent="0">
                        <a:buNone/>
                      </a:pPr>
                      <a:r>
                        <a:rPr lang="en-US" altLang="en-US" sz="2000" b="0">
                          <a:solidFill>
                            <a:schemeClr val="tx2"/>
                          </a:solidFill>
                          <a:latin typeface="宋体" charset="0"/>
                          <a:ea typeface="宋体" charset="0"/>
                          <a:cs typeface="宋体" charset="0"/>
                        </a:rPr>
                        <a:t>上市公司&amp;海关匹配进出口综合指标数据库</a:t>
                      </a:r>
                      <a:endParaRPr lang="en-US" altLang="en-US" sz="2000" b="0">
                        <a:solidFill>
                          <a:schemeClr val="tx2"/>
                        </a:solidFill>
                        <a:latin typeface="宋体" charset="0"/>
                        <a:ea typeface="宋体" charset="0"/>
                        <a:cs typeface="宋体" charset="0"/>
                      </a:endParaRPr>
                    </a:p>
                  </a:txBody>
                  <a:tcPr marL="68580" marR="68580" marT="0" marB="0" vert="horz" anchor="ctr" anchorCtr="0"/>
                </a:tc>
                <a:tc>
                  <a:txBody>
                    <a:bodyPr/>
                    <a:p>
                      <a:pPr indent="0" algn="ctr">
                        <a:buNone/>
                      </a:pPr>
                      <a:r>
                        <a:rPr lang="zh-CN" altLang="en-US" sz="2000" b="0">
                          <a:solidFill>
                            <a:schemeClr val="tx2"/>
                          </a:solidFill>
                          <a:latin typeface="宋体" charset="0"/>
                          <a:ea typeface="宋体" charset="0"/>
                          <a:cs typeface="宋体" charset="0"/>
                        </a:rPr>
                        <a:t>无</a:t>
                      </a:r>
                      <a:endParaRPr lang="zh-CN" altLang="en-US" sz="2000" b="0">
                        <a:solidFill>
                          <a:schemeClr val="tx2"/>
                        </a:solidFill>
                        <a:latin typeface="宋体" charset="0"/>
                        <a:ea typeface="宋体" charset="0"/>
                        <a:cs typeface="宋体" charset="0"/>
                      </a:endParaRPr>
                    </a:p>
                  </a:txBody>
                  <a:tcPr marL="68580" marR="68580" marT="0" marB="0" vert="horz" anchor="ctr" anchorCtr="0"/>
                </a:tc>
                <a:tc vMerge="1">
                  <a:tcPr marL="68580" marR="68580" marT="0" marB="0" vert="horz" anchor="ctr" anchorCtr="0"/>
                </a:tc>
              </a:tr>
              <a:tr h="600710">
                <a:tc vMerge="1">
                  <a:tcPr marL="68580" marR="68580" marT="0" marB="0" vert="horz" anchor="ctr" anchorCtr="0"/>
                </a:tc>
                <a:tc>
                  <a:txBody>
                    <a:bodyPr/>
                    <a:p>
                      <a:pPr indent="0">
                        <a:buNone/>
                      </a:pPr>
                      <a:r>
                        <a:rPr lang="en-US" altLang="en-US" sz="2000">
                          <a:solidFill>
                            <a:schemeClr val="tx2"/>
                          </a:solidFill>
                          <a:latin typeface="宋体" charset="0"/>
                          <a:ea typeface="宋体" charset="0"/>
                          <a:cs typeface="宋体" charset="0"/>
                          <a:sym typeface="+mn-ea"/>
                        </a:rPr>
                        <a:t>贸易中介参与国际贸易指标库</a:t>
                      </a:r>
                      <a:endParaRPr lang="en-US" altLang="en-US" sz="2000" b="0">
                        <a:solidFill>
                          <a:schemeClr val="tx2"/>
                        </a:solidFill>
                        <a:latin typeface="宋体" charset="0"/>
                        <a:ea typeface="宋体" charset="0"/>
                        <a:cs typeface="宋体" charset="0"/>
                        <a:sym typeface="+mn-ea"/>
                      </a:endParaRPr>
                    </a:p>
                  </a:txBody>
                  <a:tcPr marL="68580" marR="68580" marT="0" marB="0" vert="horz" anchor="ctr" anchorCtr="0"/>
                </a:tc>
                <a:tc>
                  <a:txBody>
                    <a:bodyPr/>
                    <a:p>
                      <a:pPr indent="0" algn="ctr">
                        <a:buNone/>
                      </a:pPr>
                      <a:r>
                        <a:rPr lang="zh-CN" altLang="en-US" sz="2000" b="0">
                          <a:solidFill>
                            <a:schemeClr val="tx2"/>
                          </a:solidFill>
                          <a:latin typeface="宋体" charset="0"/>
                          <a:ea typeface="宋体" charset="0"/>
                          <a:cs typeface="宋体" charset="0"/>
                        </a:rPr>
                        <a:t>无</a:t>
                      </a:r>
                      <a:endParaRPr lang="zh-CN" altLang="en-US" sz="2000" b="0">
                        <a:solidFill>
                          <a:schemeClr val="tx2"/>
                        </a:solidFill>
                        <a:latin typeface="宋体" charset="0"/>
                        <a:ea typeface="宋体" charset="0"/>
                        <a:cs typeface="宋体" charset="0"/>
                      </a:endParaRPr>
                    </a:p>
                  </a:txBody>
                  <a:tcPr marL="68580" marR="68580" marT="0" marB="0" vert="horz" anchor="ctr" anchorCtr="0"/>
                </a:tc>
                <a:tc vMerge="1">
                  <a:tcPr marL="68580" marR="68580" marT="0" marB="0" vert="horz" anchor="ctr" anchorCtr="0"/>
                </a:tc>
              </a:tr>
              <a:tr h="616585">
                <a:tc vMerge="1">
                  <a:tcPr/>
                </a:tc>
                <a:tc>
                  <a:txBody>
                    <a:bodyPr/>
                    <a:p>
                      <a:pPr indent="0">
                        <a:buNone/>
                      </a:pPr>
                      <a:r>
                        <a:rPr lang="en-US" altLang="en-US" sz="2000" b="0">
                          <a:solidFill>
                            <a:schemeClr val="tx2"/>
                          </a:solidFill>
                          <a:latin typeface="宋体" charset="0"/>
                          <a:ea typeface="宋体" charset="0"/>
                          <a:cs typeface="宋体" charset="0"/>
                        </a:rPr>
                        <a:t>机电产品进出口贸易指标库</a:t>
                      </a:r>
                      <a:endParaRPr lang="en-US" altLang="en-US" sz="2000" b="0">
                        <a:solidFill>
                          <a:schemeClr val="tx2"/>
                        </a:solidFill>
                        <a:latin typeface="宋体" charset="0"/>
                        <a:ea typeface="宋体" charset="0"/>
                        <a:cs typeface="宋体" charset="0"/>
                      </a:endParaRPr>
                    </a:p>
                  </a:txBody>
                  <a:tcPr marL="68580" marR="68580" marT="0" marB="0" vert="horz" anchor="ctr" anchorCtr="0"/>
                </a:tc>
                <a:tc>
                  <a:txBody>
                    <a:bodyPr/>
                    <a:p>
                      <a:pPr indent="0" algn="ctr">
                        <a:buNone/>
                      </a:pPr>
                      <a:r>
                        <a:rPr lang="zh-CN" altLang="en-US" sz="2000" b="0">
                          <a:solidFill>
                            <a:schemeClr val="tx2"/>
                          </a:solidFill>
                          <a:latin typeface="宋体" charset="0"/>
                          <a:ea typeface="宋体" charset="0"/>
                          <a:cs typeface="宋体" charset="0"/>
                        </a:rPr>
                        <a:t>无</a:t>
                      </a:r>
                      <a:endParaRPr lang="zh-CN" altLang="en-US" sz="2000" b="0">
                        <a:solidFill>
                          <a:schemeClr val="tx2"/>
                        </a:solidFill>
                        <a:latin typeface="宋体" charset="0"/>
                        <a:ea typeface="宋体" charset="0"/>
                        <a:cs typeface="宋体" charset="0"/>
                      </a:endParaRPr>
                    </a:p>
                  </a:txBody>
                  <a:tcPr marL="68580" marR="68580" marT="0" marB="0" vert="horz" anchor="ctr" anchorCtr="0"/>
                </a:tc>
                <a:tc vMerge="1">
                  <a:tcPr marL="68580" marR="68580" marT="0" marB="0" vert="horz" anchor="ctr" anchorCtr="0"/>
                </a:tc>
              </a:tr>
              <a:tr h="854710">
                <a:tc vMerge="1">
                  <a:tcPr marL="68580" marR="68580" marT="0" marB="0" vert="horz" anchor="ctr" anchorCtr="0"/>
                </a:tc>
                <a:tc>
                  <a:txBody>
                    <a:bodyPr/>
                    <a:p>
                      <a:pPr indent="0">
                        <a:buNone/>
                      </a:pPr>
                      <a:r>
                        <a:rPr lang="en-US" altLang="en-US" sz="2000">
                          <a:solidFill>
                            <a:schemeClr val="tx2"/>
                          </a:solidFill>
                          <a:latin typeface="宋体" charset="0"/>
                          <a:ea typeface="宋体" charset="0"/>
                          <a:cs typeface="宋体" charset="0"/>
                          <a:sym typeface="+mn-ea"/>
                        </a:rPr>
                        <a:t>工商企业&amp;海关匹配进出口综合指标数据库</a:t>
                      </a:r>
                      <a:endParaRPr lang="en-US" altLang="en-US" sz="2000" b="0">
                        <a:solidFill>
                          <a:schemeClr val="tx2"/>
                        </a:solidFill>
                        <a:latin typeface="宋体" charset="0"/>
                        <a:ea typeface="宋体" charset="0"/>
                        <a:cs typeface="宋体" charset="0"/>
                        <a:sym typeface="+mn-ea"/>
                      </a:endParaRPr>
                    </a:p>
                  </a:txBody>
                  <a:tcPr marL="68580" marR="68580" marT="0" marB="0" vert="horz" anchor="ctr" anchorCtr="0"/>
                </a:tc>
                <a:tc>
                  <a:txBody>
                    <a:bodyPr/>
                    <a:p>
                      <a:pPr indent="0" algn="ctr">
                        <a:buNone/>
                      </a:pPr>
                      <a:r>
                        <a:rPr lang="zh-CN" altLang="en-US" sz="2000" b="0">
                          <a:solidFill>
                            <a:schemeClr val="tx2"/>
                          </a:solidFill>
                          <a:latin typeface="宋体" charset="0"/>
                          <a:ea typeface="宋体" charset="0"/>
                          <a:cs typeface="宋体" charset="0"/>
                        </a:rPr>
                        <a:t>无</a:t>
                      </a:r>
                      <a:endParaRPr lang="zh-CN" altLang="en-US" sz="2000" b="0">
                        <a:solidFill>
                          <a:schemeClr val="tx2"/>
                        </a:solidFill>
                        <a:latin typeface="宋体" charset="0"/>
                        <a:ea typeface="宋体" charset="0"/>
                        <a:cs typeface="宋体" charset="0"/>
                      </a:endParaRPr>
                    </a:p>
                  </a:txBody>
                  <a:tcPr marL="68580" marR="68580" marT="0" marB="0" vert="horz" anchor="ctr" anchorCtr="0"/>
                </a:tc>
                <a:tc vMerge="1">
                  <a:tcPr marL="68580" marR="68580" marT="0" marB="0" vert="horz" anchor="ctr" anchorCtr="0"/>
                </a:tc>
              </a:tr>
              <a:tr h="963295">
                <a:tc vMerge="1">
                  <a:tcPr marL="68580" marR="68580" marT="0" marB="0" vert="horz" anchor="ctr" anchorCtr="0"/>
                </a:tc>
                <a:tc>
                  <a:txBody>
                    <a:bodyPr/>
                    <a:p>
                      <a:pPr indent="0">
                        <a:buNone/>
                      </a:pPr>
                      <a:r>
                        <a:rPr lang="en-US" altLang="en-US" sz="2000">
                          <a:solidFill>
                            <a:schemeClr val="tx2"/>
                          </a:solidFill>
                          <a:latin typeface="宋体" charset="0"/>
                          <a:ea typeface="宋体" charset="0"/>
                          <a:cs typeface="宋体" charset="0"/>
                          <a:sym typeface="+mn-ea"/>
                        </a:rPr>
                        <a:t>企业环保&amp;海关匹配进出口综合指标数据库</a:t>
                      </a:r>
                      <a:endParaRPr lang="en-US" altLang="en-US" sz="2000" b="0">
                        <a:solidFill>
                          <a:schemeClr val="tx2"/>
                        </a:solidFill>
                        <a:latin typeface="宋体" charset="0"/>
                        <a:ea typeface="宋体" charset="0"/>
                        <a:cs typeface="宋体" charset="0"/>
                        <a:sym typeface="+mn-ea"/>
                      </a:endParaRPr>
                    </a:p>
                  </a:txBody>
                  <a:tcPr marL="68580" marR="68580" marT="0" marB="0" vert="horz" anchor="ctr" anchorCtr="0"/>
                </a:tc>
                <a:tc>
                  <a:txBody>
                    <a:bodyPr/>
                    <a:p>
                      <a:pPr indent="0" algn="ctr">
                        <a:buNone/>
                      </a:pPr>
                      <a:r>
                        <a:rPr lang="zh-CN" altLang="en-US" sz="2000" b="0">
                          <a:solidFill>
                            <a:schemeClr val="tx2"/>
                          </a:solidFill>
                          <a:latin typeface="宋体" charset="0"/>
                          <a:ea typeface="宋体" charset="0"/>
                          <a:cs typeface="宋体" charset="0"/>
                        </a:rPr>
                        <a:t>无</a:t>
                      </a:r>
                      <a:endParaRPr lang="zh-CN" altLang="en-US" sz="2000" b="0">
                        <a:solidFill>
                          <a:schemeClr val="tx2"/>
                        </a:solidFill>
                        <a:latin typeface="宋体" charset="0"/>
                        <a:ea typeface="宋体" charset="0"/>
                        <a:cs typeface="宋体" charset="0"/>
                      </a:endParaRPr>
                    </a:p>
                  </a:txBody>
                  <a:tcPr marL="68580" marR="68580" marT="0" marB="0" vert="horz" anchor="ctr" anchorCtr="0"/>
                </a:tc>
                <a:tc vMerge="1">
                  <a:tcPr marL="68580" marR="68580" marT="0" marB="0" vert="horz" anchor="ctr" anchorCtr="0"/>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8"/>
          <p:cNvSpPr txBox="1"/>
          <p:nvPr/>
        </p:nvSpPr>
        <p:spPr>
          <a:xfrm>
            <a:off x="863600" y="383223"/>
            <a:ext cx="6824345" cy="568960"/>
          </a:xfrm>
          <a:prstGeom prst="rect">
            <a:avLst/>
          </a:prstGeom>
          <a:noFill/>
        </p:spPr>
        <p:txBody>
          <a:bodyPr wrap="square" lIns="0" tIns="0" rIns="0" bIns="0" rtlCol="0" anchor="ctr">
            <a:spAutoFit/>
          </a:bodyPr>
          <a:lstStyle/>
          <a:p>
            <a:pPr algn="l"/>
            <a:r>
              <a:rPr lang="en-US" altLang="zh-CN" sz="3700" b="1" dirty="0">
                <a:solidFill>
                  <a:srgbClr val="4472C4"/>
                </a:solidFill>
                <a:latin typeface="微软雅黑" panose="020B0503020204020204" pitchFamily="34" charset="-122"/>
                <a:ea typeface="微软雅黑" panose="020B0503020204020204" pitchFamily="34" charset="-122"/>
                <a:sym typeface="Arial" panose="020B0604020202090204" pitchFamily="34" charset="0"/>
              </a:rPr>
              <a:t>CCD</a:t>
            </a:r>
            <a:r>
              <a:rPr lang="zh-CN" altLang="en-US" sz="3700" b="1" dirty="0">
                <a:solidFill>
                  <a:srgbClr val="4472C4"/>
                </a:solidFill>
                <a:latin typeface="微软雅黑" panose="020B0503020204020204" pitchFamily="34" charset="-122"/>
                <a:ea typeface="微软雅黑" panose="020B0503020204020204" pitchFamily="34" charset="-122"/>
                <a:sym typeface="Arial" panose="020B0604020202090204" pitchFamily="34" charset="0"/>
              </a:rPr>
              <a:t>独有</a:t>
            </a:r>
            <a:r>
              <a:rPr lang="zh-CN" altLang="en-US" sz="3700" b="1" dirty="0">
                <a:solidFill>
                  <a:srgbClr val="4472C4"/>
                </a:solidFill>
                <a:latin typeface="微软雅黑" panose="020B0503020204020204" pitchFamily="34" charset="-122"/>
                <a:ea typeface="微软雅黑" panose="020B0503020204020204" pitchFamily="34" charset="-122"/>
                <a:sym typeface="Arial" panose="020B0604020202090204" pitchFamily="34" charset="0"/>
              </a:rPr>
              <a:t>贸易专题数据</a:t>
            </a:r>
            <a:r>
              <a:rPr lang="zh-CN" altLang="en-US" sz="3700" b="1" dirty="0">
                <a:solidFill>
                  <a:srgbClr val="4472C4"/>
                </a:solidFill>
                <a:latin typeface="微软雅黑" panose="020B0503020204020204" pitchFamily="34" charset="-122"/>
                <a:ea typeface="微软雅黑" panose="020B0503020204020204" pitchFamily="34" charset="-122"/>
                <a:sym typeface="Arial" panose="020B0604020202090204" pitchFamily="34" charset="0"/>
              </a:rPr>
              <a:t>库</a:t>
            </a:r>
            <a:endParaRPr lang="zh-CN" altLang="en-US" sz="3700" b="1" dirty="0">
              <a:solidFill>
                <a:srgbClr val="4472C4"/>
              </a:solidFill>
              <a:latin typeface="微软雅黑" panose="020B0503020204020204" pitchFamily="34" charset="-122"/>
              <a:ea typeface="微软雅黑" panose="020B0503020204020204" pitchFamily="34" charset="-122"/>
              <a:sym typeface="Arial" panose="020B0604020202090204" pitchFamily="34" charset="0"/>
            </a:endParaRPr>
          </a:p>
        </p:txBody>
      </p:sp>
      <p:grpSp>
        <p:nvGrpSpPr>
          <p:cNvPr id="43" name="Group 30"/>
          <p:cNvGrpSpPr/>
          <p:nvPr/>
        </p:nvGrpSpPr>
        <p:grpSpPr>
          <a:xfrm>
            <a:off x="616453" y="-2"/>
            <a:ext cx="11431" cy="1195442"/>
            <a:chOff x="616453" y="-2"/>
            <a:chExt cx="11431" cy="1195442"/>
          </a:xfrm>
        </p:grpSpPr>
        <p:sp>
          <p:nvSpPr>
            <p:cNvPr id="44" name="Shape 1036"/>
            <p:cNvSpPr/>
            <p:nvPr/>
          </p:nvSpPr>
          <p:spPr>
            <a:xfrm rot="5400000" flipH="1">
              <a:off x="307844" y="872549"/>
              <a:ext cx="640080" cy="1"/>
            </a:xfrm>
            <a:prstGeom prst="line">
              <a:avLst/>
            </a:prstGeom>
            <a:noFill/>
            <a:ln w="25400" cap="flat">
              <a:solidFill>
                <a:srgbClr val="4472C4"/>
              </a:solidFill>
              <a:prstDash val="solid"/>
              <a:miter lim="800000"/>
            </a:ln>
            <a:effectLst/>
          </p:spPr>
          <p:txBody>
            <a:bodyPr wrap="square" lIns="45719" tIns="45719" rIns="45719" bIns="45719" numCol="1" anchor="t">
              <a:noAutofit/>
            </a:bodyPr>
            <a:lstStyle/>
            <a:p/>
          </p:txBody>
        </p:sp>
        <p:sp>
          <p:nvSpPr>
            <p:cNvPr id="45" name="Shape 1037"/>
            <p:cNvSpPr/>
            <p:nvPr/>
          </p:nvSpPr>
          <p:spPr>
            <a:xfrm rot="5400000" flipH="1">
              <a:off x="18732" y="597719"/>
              <a:ext cx="1195442" cy="0"/>
            </a:xfrm>
            <a:prstGeom prst="line">
              <a:avLst/>
            </a:prstGeom>
            <a:noFill/>
            <a:ln w="9525" cap="flat">
              <a:solidFill>
                <a:srgbClr val="4472C4"/>
              </a:solidFill>
              <a:prstDash val="solid"/>
              <a:miter lim="800000"/>
            </a:ln>
            <a:effectLst/>
          </p:spPr>
          <p:txBody>
            <a:bodyPr wrap="square" lIns="45719" tIns="45719" rIns="45719" bIns="45719" numCol="1" anchor="t">
              <a:noAutofit/>
            </a:bodyPr>
            <a:lstStyle/>
            <a:p/>
          </p:txBody>
        </p:sp>
      </p:grpSp>
      <p:sp>
        <p:nvSpPr>
          <p:cNvPr id="32" name="文本框 31"/>
          <p:cNvSpPr txBox="1"/>
          <p:nvPr>
            <p:custDataLst>
              <p:tags r:id="rId1"/>
            </p:custDataLst>
          </p:nvPr>
        </p:nvSpPr>
        <p:spPr>
          <a:xfrm>
            <a:off x="764540" y="951865"/>
            <a:ext cx="10987405" cy="5225415"/>
          </a:xfrm>
          <a:prstGeom prst="rect">
            <a:avLst/>
          </a:prstGeom>
          <a:noFill/>
        </p:spPr>
        <p:txBody>
          <a:bodyPr wrap="square" rtlCol="0">
            <a:noAutofit/>
          </a:bodyPr>
          <a:p>
            <a:pPr algn="l"/>
            <a:endParaRPr lang="zh-CN" altLang="en-US" dirty="0" smtClean="0">
              <a:latin typeface="微软雅黑" panose="020B0503020204020204" pitchFamily="34" charset="-122"/>
              <a:ea typeface="微软雅黑" panose="020B0503020204020204" pitchFamily="34" charset="-122"/>
            </a:endParaRPr>
          </a:p>
        </p:txBody>
      </p:sp>
      <p:graphicFrame>
        <p:nvGraphicFramePr>
          <p:cNvPr id="4" name="表格 3"/>
          <p:cNvGraphicFramePr/>
          <p:nvPr>
            <p:custDataLst>
              <p:tags r:id="rId2"/>
            </p:custDataLst>
          </p:nvPr>
        </p:nvGraphicFramePr>
        <p:xfrm>
          <a:off x="395605" y="1192530"/>
          <a:ext cx="11177905" cy="4999990"/>
        </p:xfrm>
        <a:graphic>
          <a:graphicData uri="http://schemas.openxmlformats.org/drawingml/2006/table">
            <a:tbl>
              <a:tblPr firstRow="1" bandRow="1">
                <a:tableStyleId>{5C22544A-7EE6-4342-B048-85BDC9FD1C3A}</a:tableStyleId>
              </a:tblPr>
              <a:tblGrid>
                <a:gridCol w="1842135"/>
                <a:gridCol w="3852545"/>
                <a:gridCol w="2519045"/>
                <a:gridCol w="2964180"/>
              </a:tblGrid>
              <a:tr h="747395">
                <a:tc>
                  <a:txBody>
                    <a:bodyPr/>
                    <a:p>
                      <a:pPr algn="ctr" fontAlgn="ctr">
                        <a:buNone/>
                      </a:pPr>
                      <a:r>
                        <a:rPr lang="zh-CN" altLang="en-US"/>
                        <a:t>项目</a:t>
                      </a:r>
                      <a:endParaRPr lang="zh-CN" altLang="en-US"/>
                    </a:p>
                  </a:txBody>
                  <a:tcPr anchor="ctr" anchorCtr="0"/>
                </a:tc>
                <a:tc>
                  <a:txBody>
                    <a:bodyPr/>
                    <a:p>
                      <a:pPr algn="ctr" fontAlgn="ctr">
                        <a:buNone/>
                      </a:pPr>
                      <a:r>
                        <a:rPr lang="en-US" altLang="en-US" sz="1800">
                          <a:latin typeface="宋体" charset="0"/>
                          <a:ea typeface="宋体" charset="0"/>
                          <a:cs typeface="宋体" charset="0"/>
                          <a:sym typeface="+mn-ea"/>
                        </a:rPr>
                        <a:t>CCD进出口贸易专题数据库</a:t>
                      </a:r>
                      <a:endParaRPr lang="en-US" altLang="en-US" sz="1800">
                        <a:latin typeface="宋体" charset="0"/>
                        <a:ea typeface="宋体" charset="0"/>
                        <a:cs typeface="宋体" charset="0"/>
                        <a:sym typeface="+mn-ea"/>
                      </a:endParaRPr>
                    </a:p>
                  </a:txBody>
                  <a:tcPr anchor="ctr" anchorCtr="0"/>
                </a:tc>
                <a:tc>
                  <a:txBody>
                    <a:bodyPr/>
                    <a:p>
                      <a:pPr algn="ctr" fontAlgn="ctr">
                        <a:buNone/>
                      </a:pPr>
                      <a:r>
                        <a:rPr lang="zh-CN" altLang="en-US"/>
                        <a:t>其他</a:t>
                      </a:r>
                      <a:r>
                        <a:rPr lang="zh-CN" altLang="en-US"/>
                        <a:t>公司</a:t>
                      </a:r>
                      <a:endParaRPr lang="zh-CN" altLang="en-US"/>
                    </a:p>
                  </a:txBody>
                  <a:tcPr anchor="ctr" anchorCtr="0"/>
                </a:tc>
                <a:tc>
                  <a:txBody>
                    <a:bodyPr/>
                    <a:p>
                      <a:pPr algn="ctr" fontAlgn="ctr">
                        <a:buNone/>
                      </a:pPr>
                      <a:r>
                        <a:rPr lang="zh-CN" altLang="en-US"/>
                        <a:t>总结</a:t>
                      </a:r>
                      <a:endParaRPr lang="zh-CN" altLang="en-US"/>
                    </a:p>
                  </a:txBody>
                  <a:tcPr anchor="ctr" anchorCtr="0"/>
                </a:tc>
              </a:tr>
              <a:tr h="523875">
                <a:tc rowSpan="10">
                  <a:txBody>
                    <a:bodyPr/>
                    <a:p>
                      <a:pPr lvl="0" indent="0" fontAlgn="ctr">
                        <a:buNone/>
                      </a:pPr>
                      <a:r>
                        <a:rPr lang="en-US" altLang="zh-CN" sz="2000" b="1">
                          <a:latin typeface="宋体" charset="0"/>
                          <a:ea typeface="宋体" charset="0"/>
                          <a:cs typeface="宋体" charset="0"/>
                        </a:rPr>
                        <a:t>CCD</a:t>
                      </a:r>
                      <a:r>
                        <a:rPr lang="zh-CN" altLang="en-US" sz="2000" b="1">
                          <a:latin typeface="宋体" charset="0"/>
                          <a:ea typeface="宋体" charset="0"/>
                          <a:cs typeface="宋体" charset="0"/>
                        </a:rPr>
                        <a:t>独有贸易专题数据库</a:t>
                      </a:r>
                      <a:endParaRPr lang="en-US" altLang="en-US" sz="2000" b="1">
                        <a:latin typeface="宋体" charset="0"/>
                        <a:ea typeface="宋体" charset="0"/>
                        <a:cs typeface="宋体" charset="0"/>
                      </a:endParaRPr>
                    </a:p>
                    <a:p>
                      <a:pPr indent="0" fontAlgn="ctr">
                        <a:buNone/>
                      </a:pPr>
                      <a:endParaRPr lang="en-US" sz="2000" b="1">
                        <a:latin typeface="宋体" charset="0"/>
                        <a:ea typeface="宋体" charset="0"/>
                        <a:cs typeface="宋体" charset="0"/>
                      </a:endParaRPr>
                    </a:p>
                  </a:txBody>
                  <a:tcPr marL="68580" marR="68580" marT="0" marB="0" vert="horz" anchor="ctr" anchorCtr="0">
                    <a:solidFill>
                      <a:srgbClr val="D6DCE5"/>
                    </a:solidFill>
                  </a:tcPr>
                </a:tc>
                <a:tc>
                  <a:txBody>
                    <a:bodyPr/>
                    <a:p>
                      <a:pPr indent="0">
                        <a:buNone/>
                      </a:pPr>
                      <a:r>
                        <a:rPr lang="zh-CN" sz="2000" b="0">
                          <a:solidFill>
                            <a:schemeClr val="tx2"/>
                          </a:solidFill>
                          <a:latin typeface="宋体" charset="0"/>
                          <a:ea typeface="宋体" charset="0"/>
                          <a:cs typeface="宋体" charset="0"/>
                        </a:rPr>
                        <a:t>一带一路贸易数据库</a:t>
                      </a:r>
                      <a:endParaRPr lang="zh-CN" sz="2000" b="0">
                        <a:solidFill>
                          <a:schemeClr val="tx2"/>
                        </a:solidFill>
                        <a:latin typeface="宋体" charset="0"/>
                        <a:ea typeface="宋体" charset="0"/>
                        <a:cs typeface="宋体" charset="0"/>
                      </a:endParaRPr>
                    </a:p>
                  </a:txBody>
                  <a:tcPr marL="68580" marR="68580" marT="0" marB="0" vert="horz" anchor="ctr" anchorCtr="0"/>
                </a:tc>
                <a:tc>
                  <a:txBody>
                    <a:bodyPr/>
                    <a:p>
                      <a:pPr indent="0" algn="ctr">
                        <a:buNone/>
                      </a:pPr>
                      <a:r>
                        <a:rPr lang="zh-CN" altLang="en-US" sz="2000" b="0">
                          <a:solidFill>
                            <a:schemeClr val="tx2"/>
                          </a:solidFill>
                          <a:latin typeface="宋体" charset="0"/>
                          <a:ea typeface="宋体" charset="0"/>
                          <a:cs typeface="宋体" charset="0"/>
                        </a:rPr>
                        <a:t>无</a:t>
                      </a:r>
                      <a:endParaRPr lang="zh-CN" altLang="en-US" sz="2000" b="0">
                        <a:solidFill>
                          <a:schemeClr val="tx2"/>
                        </a:solidFill>
                        <a:latin typeface="宋体" charset="0"/>
                        <a:ea typeface="宋体" charset="0"/>
                        <a:cs typeface="宋体" charset="0"/>
                      </a:endParaRPr>
                    </a:p>
                  </a:txBody>
                  <a:tcPr marL="68580" marR="68580" marT="0" marB="0" vert="horz" anchor="ctr" anchorCtr="0"/>
                </a:tc>
                <a:tc rowSpan="10">
                  <a:txBody>
                    <a:bodyPr/>
                    <a:p>
                      <a:pPr indent="0">
                        <a:buNone/>
                      </a:pPr>
                      <a:r>
                        <a:rPr lang="en-US" sz="2000" b="0">
                          <a:solidFill>
                            <a:schemeClr val="tx2"/>
                          </a:solidFill>
                          <a:latin typeface="宋体" charset="0"/>
                          <a:cs typeface="宋体" charset="0"/>
                        </a:rPr>
                        <a:t>CCD针对前沿的行业领域推出了一系列的专题库，方便师生高效使用数据。</a:t>
                      </a:r>
                      <a:endParaRPr lang="en-US" sz="2000" b="0">
                        <a:solidFill>
                          <a:schemeClr val="tx2"/>
                        </a:solidFill>
                        <a:latin typeface="宋体" charset="0"/>
                        <a:cs typeface="宋体" charset="0"/>
                      </a:endParaRPr>
                    </a:p>
                  </a:txBody>
                  <a:tcPr marL="68580" marR="68580" marT="0" marB="0" vert="horz" anchor="ctr" anchorCtr="0"/>
                </a:tc>
              </a:tr>
              <a:tr h="516255">
                <a:tc vMerge="1">
                  <a:tcPr marL="68580" marR="68580" marT="0" marB="0" vert="horz" anchor="ctr" anchorCtr="0"/>
                </a:tc>
                <a:tc>
                  <a:txBody>
                    <a:bodyPr/>
                    <a:p>
                      <a:pPr indent="0">
                        <a:buNone/>
                      </a:pPr>
                      <a:r>
                        <a:rPr lang="en-US" altLang="en-US" sz="2000" b="0">
                          <a:solidFill>
                            <a:schemeClr val="tx2"/>
                          </a:solidFill>
                          <a:latin typeface="宋体" charset="0"/>
                          <a:ea typeface="宋体" charset="0"/>
                          <a:cs typeface="宋体" charset="0"/>
                        </a:rPr>
                        <a:t>RCEP区域进出口贸易数据库</a:t>
                      </a:r>
                      <a:endParaRPr lang="en-US" altLang="en-US" sz="2000" b="0">
                        <a:solidFill>
                          <a:schemeClr val="tx2"/>
                        </a:solidFill>
                        <a:latin typeface="宋体" charset="0"/>
                        <a:ea typeface="宋体" charset="0"/>
                        <a:cs typeface="宋体" charset="0"/>
                      </a:endParaRPr>
                    </a:p>
                  </a:txBody>
                  <a:tcPr marL="68580" marR="68580" marT="0" marB="0" vert="horz" anchor="ctr" anchorCtr="0"/>
                </a:tc>
                <a:tc>
                  <a:txBody>
                    <a:bodyPr/>
                    <a:p>
                      <a:pPr indent="0" algn="ctr">
                        <a:buNone/>
                      </a:pPr>
                      <a:r>
                        <a:rPr lang="zh-CN" altLang="en-US" sz="2000" b="0">
                          <a:solidFill>
                            <a:schemeClr val="tx2"/>
                          </a:solidFill>
                          <a:latin typeface="宋体" charset="0"/>
                          <a:ea typeface="宋体" charset="0"/>
                          <a:cs typeface="宋体" charset="0"/>
                        </a:rPr>
                        <a:t>无</a:t>
                      </a:r>
                      <a:endParaRPr lang="zh-CN" altLang="en-US" sz="2000" b="0">
                        <a:solidFill>
                          <a:schemeClr val="tx2"/>
                        </a:solidFill>
                        <a:latin typeface="宋体" charset="0"/>
                        <a:ea typeface="宋体" charset="0"/>
                        <a:cs typeface="宋体" charset="0"/>
                      </a:endParaRPr>
                    </a:p>
                  </a:txBody>
                  <a:tcPr marL="68580" marR="68580" marT="0" marB="0" vert="horz" anchor="ctr" anchorCtr="0"/>
                </a:tc>
                <a:tc vMerge="1">
                  <a:tcPr marL="68580" marR="68580" marT="0" marB="0" vert="horz" anchor="ctr" anchorCtr="0"/>
                </a:tc>
              </a:tr>
              <a:tr h="514350">
                <a:tc vMerge="1">
                  <a:tcPr marL="68580" marR="68580" marT="0" marB="0" vert="horz" anchor="ctr" anchorCtr="0"/>
                </a:tc>
                <a:tc>
                  <a:txBody>
                    <a:bodyPr/>
                    <a:p>
                      <a:pPr indent="0">
                        <a:buNone/>
                      </a:pPr>
                      <a:r>
                        <a:rPr lang="en-US" altLang="en-US" sz="2000" b="0">
                          <a:solidFill>
                            <a:schemeClr val="tx2"/>
                          </a:solidFill>
                          <a:latin typeface="宋体" charset="0"/>
                          <a:ea typeface="宋体" charset="0"/>
                          <a:cs typeface="宋体" charset="0"/>
                        </a:rPr>
                        <a:t>工业机器人进出口贸易数据库</a:t>
                      </a:r>
                      <a:endParaRPr lang="en-US" altLang="en-US" sz="2000" b="0">
                        <a:solidFill>
                          <a:schemeClr val="tx2"/>
                        </a:solidFill>
                        <a:latin typeface="宋体" charset="0"/>
                        <a:ea typeface="宋体" charset="0"/>
                        <a:cs typeface="宋体" charset="0"/>
                      </a:endParaRPr>
                    </a:p>
                  </a:txBody>
                  <a:tcPr marL="68580" marR="68580" marT="0" marB="0" vert="horz" anchor="ctr" anchorCtr="0"/>
                </a:tc>
                <a:tc>
                  <a:txBody>
                    <a:bodyPr/>
                    <a:p>
                      <a:pPr indent="0" algn="ctr">
                        <a:buNone/>
                      </a:pPr>
                      <a:r>
                        <a:rPr lang="zh-CN" altLang="en-US" sz="2000" b="0">
                          <a:solidFill>
                            <a:schemeClr val="tx2"/>
                          </a:solidFill>
                          <a:latin typeface="宋体" charset="0"/>
                          <a:ea typeface="宋体" charset="0"/>
                          <a:cs typeface="宋体" charset="0"/>
                        </a:rPr>
                        <a:t>无</a:t>
                      </a:r>
                      <a:endParaRPr lang="zh-CN" altLang="en-US" sz="2000" b="0">
                        <a:solidFill>
                          <a:schemeClr val="tx2"/>
                        </a:solidFill>
                        <a:latin typeface="宋体" charset="0"/>
                        <a:ea typeface="宋体" charset="0"/>
                        <a:cs typeface="宋体" charset="0"/>
                      </a:endParaRPr>
                    </a:p>
                  </a:txBody>
                  <a:tcPr marL="68580" marR="68580" marT="0" marB="0" vert="horz" anchor="ctr" anchorCtr="0"/>
                </a:tc>
                <a:tc vMerge="1">
                  <a:tcPr marL="68580" marR="68580" marT="0" marB="0" vert="horz" anchor="ctr" anchorCtr="0"/>
                </a:tc>
              </a:tr>
              <a:tr h="530225">
                <a:tc vMerge="1">
                  <a:tcPr marL="68580" marR="68580" marT="0" marB="0" vert="horz" anchor="ctr" anchorCtr="0"/>
                </a:tc>
                <a:tc>
                  <a:txBody>
                    <a:bodyPr/>
                    <a:p>
                      <a:pPr indent="0">
                        <a:buNone/>
                      </a:pPr>
                      <a:r>
                        <a:rPr lang="en-US" altLang="en-US" sz="2000" b="0">
                          <a:solidFill>
                            <a:schemeClr val="tx2"/>
                          </a:solidFill>
                          <a:latin typeface="宋体" charset="0"/>
                          <a:ea typeface="宋体" charset="0"/>
                          <a:cs typeface="宋体" charset="0"/>
                        </a:rPr>
                        <a:t>绿色产品进出口贸易数据库</a:t>
                      </a:r>
                      <a:endParaRPr lang="en-US" altLang="en-US" sz="2000" b="0">
                        <a:solidFill>
                          <a:schemeClr val="tx2"/>
                        </a:solidFill>
                        <a:latin typeface="宋体" charset="0"/>
                        <a:ea typeface="宋体" charset="0"/>
                        <a:cs typeface="宋体" charset="0"/>
                      </a:endParaRPr>
                    </a:p>
                  </a:txBody>
                  <a:tcPr marL="68580" marR="68580" marT="0" marB="0" vert="horz" anchor="ctr" anchorCtr="0"/>
                </a:tc>
                <a:tc>
                  <a:txBody>
                    <a:bodyPr/>
                    <a:p>
                      <a:pPr indent="0" algn="ctr">
                        <a:buNone/>
                      </a:pPr>
                      <a:r>
                        <a:rPr lang="zh-CN" altLang="en-US" sz="2000" b="0">
                          <a:solidFill>
                            <a:schemeClr val="tx2"/>
                          </a:solidFill>
                          <a:latin typeface="宋体" charset="0"/>
                          <a:ea typeface="宋体" charset="0"/>
                          <a:cs typeface="宋体" charset="0"/>
                        </a:rPr>
                        <a:t>无</a:t>
                      </a:r>
                      <a:endParaRPr lang="zh-CN" altLang="en-US" sz="2000" b="0">
                        <a:solidFill>
                          <a:schemeClr val="tx2"/>
                        </a:solidFill>
                        <a:latin typeface="宋体" charset="0"/>
                        <a:ea typeface="宋体" charset="0"/>
                        <a:cs typeface="宋体" charset="0"/>
                      </a:endParaRPr>
                    </a:p>
                  </a:txBody>
                  <a:tcPr marL="68580" marR="68580" marT="0" marB="0" vert="horz" anchor="ctr" anchorCtr="0"/>
                </a:tc>
                <a:tc vMerge="1">
                  <a:tcPr marL="68580" marR="68580" marT="0" marB="0" vert="horz" anchor="ctr" anchorCtr="0"/>
                </a:tc>
              </a:tr>
              <a:tr h="422910">
                <a:tc vMerge="1">
                  <a:tcPr marL="68580" marR="68580" marT="0" marB="0" vert="horz" anchor="ctr" anchorCtr="0"/>
                </a:tc>
                <a:tc>
                  <a:txBody>
                    <a:bodyPr/>
                    <a:p>
                      <a:pPr indent="0">
                        <a:buNone/>
                      </a:pPr>
                      <a:r>
                        <a:rPr lang="en-US" altLang="en-US" sz="2000" b="0">
                          <a:solidFill>
                            <a:schemeClr val="tx2"/>
                          </a:solidFill>
                          <a:latin typeface="宋体" charset="0"/>
                          <a:ea typeface="宋体" charset="0"/>
                          <a:cs typeface="宋体" charset="0"/>
                        </a:rPr>
                        <a:t>高新技术企业进出口贸易数据库</a:t>
                      </a:r>
                      <a:endParaRPr lang="en-US" altLang="en-US" sz="2000" b="0">
                        <a:solidFill>
                          <a:schemeClr val="tx2"/>
                        </a:solidFill>
                        <a:latin typeface="宋体" charset="0"/>
                        <a:ea typeface="宋体" charset="0"/>
                        <a:cs typeface="宋体" charset="0"/>
                      </a:endParaRPr>
                    </a:p>
                  </a:txBody>
                  <a:tcPr marL="68580" marR="68580" marT="0" marB="0" vert="horz" anchor="ctr" anchorCtr="0"/>
                </a:tc>
                <a:tc rowSpan="2">
                  <a:txBody>
                    <a:bodyPr/>
                    <a:p>
                      <a:pPr indent="0" algn="ctr">
                        <a:buNone/>
                      </a:pPr>
                      <a:r>
                        <a:rPr lang="zh-CN" altLang="en-US" sz="2000" b="0">
                          <a:solidFill>
                            <a:schemeClr val="tx2"/>
                          </a:solidFill>
                          <a:latin typeface="宋体" charset="0"/>
                          <a:ea typeface="宋体" charset="0"/>
                          <a:cs typeface="宋体" charset="0"/>
                        </a:rPr>
                        <a:t>无</a:t>
                      </a:r>
                      <a:endParaRPr lang="zh-CN" altLang="en-US" sz="2000" b="0">
                        <a:solidFill>
                          <a:schemeClr val="tx2"/>
                        </a:solidFill>
                        <a:latin typeface="宋体" charset="0"/>
                        <a:ea typeface="宋体" charset="0"/>
                        <a:cs typeface="宋体" charset="0"/>
                      </a:endParaRPr>
                    </a:p>
                  </a:txBody>
                  <a:tcPr marL="68580" marR="68580" marT="0" marB="0" vert="horz" anchor="ctr" anchorCtr="0"/>
                </a:tc>
                <a:tc vMerge="1">
                  <a:tcPr marL="68580" marR="68580" marT="0" marB="0" vert="horz" anchor="ctr" anchorCtr="0"/>
                </a:tc>
              </a:tr>
              <a:tr h="0">
                <a:tc vMerge="1">
                  <a:tcPr marL="68580" marR="68580" marT="0" marB="0" vert="horz" anchor="ctr" anchorCtr="0"/>
                </a:tc>
                <a:tc rowSpan="2">
                  <a:txBody>
                    <a:bodyPr/>
                    <a:p>
                      <a:pPr indent="0">
                        <a:buNone/>
                      </a:pPr>
                      <a:r>
                        <a:rPr lang="en-US" altLang="en-US" sz="2000" b="0">
                          <a:solidFill>
                            <a:schemeClr val="tx2"/>
                          </a:solidFill>
                          <a:latin typeface="宋体" charset="0"/>
                          <a:ea typeface="宋体" charset="0"/>
                          <a:cs typeface="宋体" charset="0"/>
                        </a:rPr>
                        <a:t>高新技术产品进出口贸易数据库</a:t>
                      </a:r>
                      <a:endParaRPr lang="en-US" altLang="en-US" sz="2000" b="0">
                        <a:solidFill>
                          <a:schemeClr val="tx2"/>
                        </a:solidFill>
                        <a:latin typeface="宋体" charset="0"/>
                        <a:ea typeface="宋体" charset="0"/>
                        <a:cs typeface="宋体" charset="0"/>
                      </a:endParaRPr>
                    </a:p>
                  </a:txBody>
                  <a:tcPr marL="68580" marR="68580" marT="0" marB="0" vert="horz" anchor="ctr" anchorCtr="0"/>
                </a:tc>
                <a:tc vMerge="1">
                  <a:tcPr marL="68580" marR="68580" marT="0" marB="0" vert="horz" anchor="ctr" anchorCtr="0"/>
                </a:tc>
                <a:tc vMerge="1">
                  <a:tcPr marL="68580" marR="68580" marT="0" marB="0" vert="horz" anchor="ctr" anchorCtr="0"/>
                </a:tc>
              </a:tr>
              <a:tr h="447040">
                <a:tc vMerge="1">
                  <a:tcPr marL="68580" marR="68580" marT="0" marB="0" vert="horz" anchor="ctr" anchorCtr="0"/>
                </a:tc>
                <a:tc vMerge="1">
                  <a:tcPr marL="68580" marR="68580" marT="0" marB="0" vert="horz" anchor="ctr" anchorCtr="0"/>
                </a:tc>
                <a:tc>
                  <a:txBody>
                    <a:bodyPr/>
                    <a:p>
                      <a:pPr algn="ctr">
                        <a:buClrTx/>
                        <a:buSzTx/>
                        <a:buFontTx/>
                        <a:buNone/>
                      </a:pPr>
                      <a:r>
                        <a:rPr lang="zh-CN" altLang="en-US" sz="2000" b="0">
                          <a:solidFill>
                            <a:schemeClr val="tx2"/>
                          </a:solidFill>
                          <a:latin typeface="宋体" charset="0"/>
                          <a:ea typeface="宋体" charset="0"/>
                          <a:cs typeface="宋体" charset="0"/>
                        </a:rPr>
                        <a:t>无</a:t>
                      </a:r>
                      <a:endParaRPr lang="zh-CN" altLang="en-US" sz="2000" b="0">
                        <a:solidFill>
                          <a:schemeClr val="tx2"/>
                        </a:solidFill>
                        <a:latin typeface="宋体" charset="0"/>
                        <a:ea typeface="宋体" charset="0"/>
                        <a:cs typeface="宋体" charset="0"/>
                      </a:endParaRPr>
                    </a:p>
                  </a:txBody>
                  <a:tcPr marL="68580" marR="68580" marT="0" marB="0" vert="horz" anchor="ctr" anchorCtr="0">
                    <a:solidFill>
                      <a:srgbClr val="EBEDF3"/>
                    </a:solidFill>
                  </a:tcPr>
                </a:tc>
                <a:tc vMerge="1">
                  <a:tcPr marL="68580" marR="68580" marT="0" marB="0" vert="horz" anchor="ctr" anchorCtr="0"/>
                </a:tc>
              </a:tr>
              <a:tr h="525780">
                <a:tc vMerge="1">
                  <a:tcPr marL="68580" marR="68580" marT="0" marB="0" vert="horz" anchor="ctr" anchorCtr="0"/>
                </a:tc>
                <a:tc>
                  <a:txBody>
                    <a:bodyPr/>
                    <a:p>
                      <a:pPr indent="0">
                        <a:buNone/>
                      </a:pPr>
                      <a:r>
                        <a:rPr lang="en-US" altLang="en-US" sz="2000" b="0">
                          <a:solidFill>
                            <a:schemeClr val="tx2"/>
                          </a:solidFill>
                          <a:latin typeface="宋体" charset="0"/>
                          <a:ea typeface="宋体" charset="0"/>
                          <a:cs typeface="宋体" charset="0"/>
                        </a:rPr>
                        <a:t>机电产品进出口贸易数据库</a:t>
                      </a:r>
                      <a:endParaRPr lang="en-US" altLang="en-US" sz="2000" b="0">
                        <a:solidFill>
                          <a:schemeClr val="tx2"/>
                        </a:solidFill>
                        <a:latin typeface="宋体" charset="0"/>
                        <a:ea typeface="宋体" charset="0"/>
                        <a:cs typeface="宋体" charset="0"/>
                      </a:endParaRPr>
                    </a:p>
                  </a:txBody>
                  <a:tcPr marL="68580" marR="68580" marT="0" marB="0" vert="horz" anchor="ctr" anchorCtr="0">
                    <a:solidFill>
                      <a:schemeClr val="tx2">
                        <a:lumMod val="20000"/>
                        <a:lumOff val="80000"/>
                      </a:schemeClr>
                    </a:solidFill>
                  </a:tcPr>
                </a:tc>
                <a:tc>
                  <a:txBody>
                    <a:bodyPr/>
                    <a:p>
                      <a:pPr indent="0" algn="ctr">
                        <a:buNone/>
                      </a:pPr>
                      <a:r>
                        <a:rPr lang="zh-CN" altLang="en-US" sz="2000" b="0">
                          <a:solidFill>
                            <a:schemeClr val="tx2"/>
                          </a:solidFill>
                          <a:latin typeface="宋体" charset="0"/>
                          <a:ea typeface="宋体" charset="0"/>
                          <a:cs typeface="宋体" charset="0"/>
                        </a:rPr>
                        <a:t>无</a:t>
                      </a:r>
                      <a:endParaRPr lang="zh-CN" altLang="en-US" sz="2000" b="0">
                        <a:solidFill>
                          <a:schemeClr val="tx2"/>
                        </a:solidFill>
                        <a:latin typeface="宋体" charset="0"/>
                        <a:ea typeface="宋体" charset="0"/>
                        <a:cs typeface="宋体" charset="0"/>
                      </a:endParaRPr>
                    </a:p>
                  </a:txBody>
                  <a:tcPr marL="68580" marR="68580" marT="0" marB="0" vert="horz" anchor="ctr" anchorCtr="0">
                    <a:solidFill>
                      <a:schemeClr val="tx2">
                        <a:lumMod val="20000"/>
                        <a:lumOff val="80000"/>
                      </a:schemeClr>
                    </a:solidFill>
                  </a:tcPr>
                </a:tc>
                <a:tc vMerge="1">
                  <a:tcPr marL="68580" marR="68580" marT="0" marB="0" vert="horz" anchor="ctr" anchorCtr="0"/>
                </a:tc>
              </a:tr>
              <a:tr h="467360">
                <a:tc vMerge="1">
                  <a:tcPr marL="68580" marR="68580" marT="0" marB="0" vert="horz" anchor="ctr" anchorCtr="0"/>
                </a:tc>
                <a:tc>
                  <a:txBody>
                    <a:bodyPr/>
                    <a:p>
                      <a:pPr indent="0">
                        <a:buNone/>
                      </a:pPr>
                      <a:r>
                        <a:rPr lang="en-US" altLang="en-US" sz="2000" b="0">
                          <a:solidFill>
                            <a:schemeClr val="tx2"/>
                          </a:solidFill>
                          <a:latin typeface="宋体" charset="0"/>
                          <a:ea typeface="宋体" charset="0"/>
                          <a:cs typeface="宋体" charset="0"/>
                        </a:rPr>
                        <a:t>纺织品进出口贸易数据库</a:t>
                      </a:r>
                      <a:endParaRPr lang="en-US" altLang="en-US" sz="2000" b="0">
                        <a:solidFill>
                          <a:schemeClr val="tx2"/>
                        </a:solidFill>
                        <a:latin typeface="宋体" charset="0"/>
                        <a:ea typeface="宋体" charset="0"/>
                        <a:cs typeface="宋体" charset="0"/>
                      </a:endParaRPr>
                    </a:p>
                  </a:txBody>
                  <a:tcPr marL="68580" marR="68580" marT="0" marB="0" vert="horz" anchor="ctr" anchorCtr="0">
                    <a:solidFill>
                      <a:srgbClr val="F2F2F2"/>
                    </a:solidFill>
                  </a:tcPr>
                </a:tc>
                <a:tc>
                  <a:txBody>
                    <a:bodyPr/>
                    <a:p>
                      <a:pPr indent="0" algn="ctr">
                        <a:buNone/>
                      </a:pPr>
                      <a:r>
                        <a:rPr lang="zh-CN" altLang="en-US" sz="2000" b="0">
                          <a:solidFill>
                            <a:schemeClr val="tx2"/>
                          </a:solidFill>
                          <a:latin typeface="宋体" charset="0"/>
                          <a:ea typeface="宋体" charset="0"/>
                          <a:cs typeface="宋体" charset="0"/>
                        </a:rPr>
                        <a:t>无</a:t>
                      </a:r>
                      <a:endParaRPr lang="zh-CN" altLang="en-US" sz="2000" b="0">
                        <a:solidFill>
                          <a:schemeClr val="tx2"/>
                        </a:solidFill>
                        <a:latin typeface="宋体" charset="0"/>
                        <a:ea typeface="宋体" charset="0"/>
                        <a:cs typeface="宋体" charset="0"/>
                      </a:endParaRPr>
                    </a:p>
                  </a:txBody>
                  <a:tcPr marL="68580" marR="68580" marT="0" marB="0" vert="horz" anchor="ctr" anchorCtr="0">
                    <a:solidFill>
                      <a:srgbClr val="F2F2F2"/>
                    </a:solidFill>
                  </a:tcPr>
                </a:tc>
                <a:tc vMerge="1">
                  <a:tcPr marL="68580" marR="68580" marT="0" marB="0" vert="horz" anchor="ctr" anchorCtr="0"/>
                </a:tc>
              </a:tr>
              <a:tr h="268605">
                <a:tc vMerge="1">
                  <a:tcPr marL="68580" marR="68580" marT="0" marB="0" vert="horz" anchor="ctr" anchorCtr="0">
                    <a:solidFill>
                      <a:srgbClr val="D6DCE5"/>
                    </a:solidFill>
                  </a:tcPr>
                </a:tc>
                <a:tc>
                  <a:txBody>
                    <a:bodyPr/>
                    <a:p>
                      <a:pPr indent="0">
                        <a:buNone/>
                      </a:pPr>
                      <a:r>
                        <a:rPr lang="en-US" altLang="en-US" sz="2000" b="0">
                          <a:solidFill>
                            <a:schemeClr val="tx2"/>
                          </a:solidFill>
                          <a:latin typeface="宋体" charset="0"/>
                          <a:ea typeface="宋体" charset="0"/>
                          <a:cs typeface="宋体" charset="0"/>
                        </a:rPr>
                        <a:t>光伏产品贸易专题数据库</a:t>
                      </a:r>
                      <a:endParaRPr lang="en-US" altLang="en-US" sz="2000" b="0">
                        <a:solidFill>
                          <a:schemeClr val="tx2"/>
                        </a:solidFill>
                        <a:latin typeface="宋体" charset="0"/>
                        <a:ea typeface="宋体" charset="0"/>
                        <a:cs typeface="宋体" charset="0"/>
                      </a:endParaRPr>
                    </a:p>
                  </a:txBody>
                  <a:tcPr marL="68580" marR="68580" marT="0" marB="0" vert="horz" anchor="ctr" anchorCtr="0">
                    <a:solidFill>
                      <a:srgbClr val="F2F2F2"/>
                    </a:solidFill>
                  </a:tcPr>
                </a:tc>
                <a:tc>
                  <a:txBody>
                    <a:bodyPr/>
                    <a:p>
                      <a:pPr indent="0" algn="ctr">
                        <a:buNone/>
                      </a:pPr>
                      <a:r>
                        <a:rPr lang="zh-CN" altLang="en-US" sz="2000" b="0">
                          <a:solidFill>
                            <a:schemeClr val="tx2"/>
                          </a:solidFill>
                          <a:latin typeface="宋体" charset="0"/>
                          <a:ea typeface="宋体" charset="0"/>
                          <a:cs typeface="宋体" charset="0"/>
                        </a:rPr>
                        <a:t>无</a:t>
                      </a:r>
                      <a:endParaRPr lang="zh-CN" altLang="en-US" sz="2000" b="0">
                        <a:solidFill>
                          <a:schemeClr val="tx2"/>
                        </a:solidFill>
                        <a:latin typeface="宋体" charset="0"/>
                        <a:ea typeface="宋体" charset="0"/>
                        <a:cs typeface="宋体" charset="0"/>
                      </a:endParaRPr>
                    </a:p>
                  </a:txBody>
                  <a:tcPr marL="68580" marR="68580" marT="0" marB="0" vert="horz" anchor="ctr" anchorCtr="0">
                    <a:solidFill>
                      <a:srgbClr val="F2F2F2"/>
                    </a:solidFill>
                  </a:tcPr>
                </a:tc>
                <a:tc vMerge="1">
                  <a:tcPr marL="68580" marR="68580" marT="0" marB="0" vert="horz" anchor="ctr" anchorCtr="0"/>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8"/>
          <p:cNvSpPr txBox="1"/>
          <p:nvPr/>
        </p:nvSpPr>
        <p:spPr>
          <a:xfrm>
            <a:off x="863600" y="383223"/>
            <a:ext cx="6824345" cy="568960"/>
          </a:xfrm>
          <a:prstGeom prst="rect">
            <a:avLst/>
          </a:prstGeom>
          <a:noFill/>
        </p:spPr>
        <p:txBody>
          <a:bodyPr wrap="square" lIns="0" tIns="0" rIns="0" bIns="0" rtlCol="0" anchor="ctr">
            <a:spAutoFit/>
          </a:bodyPr>
          <a:lstStyle/>
          <a:p>
            <a:pPr algn="l"/>
            <a:r>
              <a:rPr lang="en-US" altLang="zh-CN" sz="3700" b="1" dirty="0">
                <a:solidFill>
                  <a:srgbClr val="4472C4"/>
                </a:solidFill>
                <a:latin typeface="微软雅黑" panose="020B0503020204020204" pitchFamily="34" charset="-122"/>
                <a:ea typeface="微软雅黑" panose="020B0503020204020204" pitchFamily="34" charset="-122"/>
                <a:sym typeface="Arial" panose="020B0604020202090204" pitchFamily="34" charset="0"/>
              </a:rPr>
              <a:t>CCD</a:t>
            </a:r>
            <a:r>
              <a:rPr lang="zh-CN" altLang="en-US" sz="3700" b="1" dirty="0">
                <a:solidFill>
                  <a:srgbClr val="4472C4"/>
                </a:solidFill>
                <a:latin typeface="微软雅黑" panose="020B0503020204020204" pitchFamily="34" charset="-122"/>
                <a:ea typeface="微软雅黑" panose="020B0503020204020204" pitchFamily="34" charset="-122"/>
                <a:sym typeface="Arial" panose="020B0604020202090204" pitchFamily="34" charset="0"/>
              </a:rPr>
              <a:t>独有数据</a:t>
            </a:r>
            <a:r>
              <a:rPr lang="zh-CN" altLang="en-US" sz="3700" b="1" dirty="0">
                <a:solidFill>
                  <a:srgbClr val="4472C4"/>
                </a:solidFill>
                <a:latin typeface="微软雅黑" panose="020B0503020204020204" pitchFamily="34" charset="-122"/>
                <a:ea typeface="微软雅黑" panose="020B0503020204020204" pitchFamily="34" charset="-122"/>
                <a:sym typeface="Arial" panose="020B0604020202090204" pitchFamily="34" charset="0"/>
              </a:rPr>
              <a:t>库</a:t>
            </a:r>
            <a:endParaRPr lang="zh-CN" altLang="en-US" sz="3700" b="1" dirty="0">
              <a:solidFill>
                <a:srgbClr val="4472C4"/>
              </a:solidFill>
              <a:latin typeface="微软雅黑" panose="020B0503020204020204" pitchFamily="34" charset="-122"/>
              <a:ea typeface="微软雅黑" panose="020B0503020204020204" pitchFamily="34" charset="-122"/>
              <a:sym typeface="Arial" panose="020B0604020202090204" pitchFamily="34" charset="0"/>
            </a:endParaRPr>
          </a:p>
        </p:txBody>
      </p:sp>
      <p:grpSp>
        <p:nvGrpSpPr>
          <p:cNvPr id="43" name="Group 30"/>
          <p:cNvGrpSpPr/>
          <p:nvPr/>
        </p:nvGrpSpPr>
        <p:grpSpPr>
          <a:xfrm>
            <a:off x="616453" y="-2"/>
            <a:ext cx="11431" cy="1195442"/>
            <a:chOff x="616453" y="-2"/>
            <a:chExt cx="11431" cy="1195442"/>
          </a:xfrm>
        </p:grpSpPr>
        <p:sp>
          <p:nvSpPr>
            <p:cNvPr id="44" name="Shape 1036"/>
            <p:cNvSpPr/>
            <p:nvPr/>
          </p:nvSpPr>
          <p:spPr>
            <a:xfrm rot="5400000" flipH="1">
              <a:off x="307844" y="872549"/>
              <a:ext cx="640080" cy="1"/>
            </a:xfrm>
            <a:prstGeom prst="line">
              <a:avLst/>
            </a:prstGeom>
            <a:noFill/>
            <a:ln w="25400" cap="flat">
              <a:solidFill>
                <a:srgbClr val="4472C4"/>
              </a:solidFill>
              <a:prstDash val="solid"/>
              <a:miter lim="800000"/>
            </a:ln>
            <a:effectLst/>
          </p:spPr>
          <p:txBody>
            <a:bodyPr wrap="square" lIns="45719" tIns="45719" rIns="45719" bIns="45719" numCol="1" anchor="t">
              <a:noAutofit/>
            </a:bodyPr>
            <a:lstStyle/>
            <a:p/>
          </p:txBody>
        </p:sp>
        <p:sp>
          <p:nvSpPr>
            <p:cNvPr id="45" name="Shape 1037"/>
            <p:cNvSpPr/>
            <p:nvPr/>
          </p:nvSpPr>
          <p:spPr>
            <a:xfrm rot="5400000" flipH="1">
              <a:off x="18732" y="597719"/>
              <a:ext cx="1195442" cy="0"/>
            </a:xfrm>
            <a:prstGeom prst="line">
              <a:avLst/>
            </a:prstGeom>
            <a:noFill/>
            <a:ln w="9525" cap="flat">
              <a:solidFill>
                <a:srgbClr val="4472C4"/>
              </a:solidFill>
              <a:prstDash val="solid"/>
              <a:miter lim="800000"/>
            </a:ln>
            <a:effectLst/>
          </p:spPr>
          <p:txBody>
            <a:bodyPr wrap="square" lIns="45719" tIns="45719" rIns="45719" bIns="45719" numCol="1" anchor="t">
              <a:noAutofit/>
            </a:bodyPr>
            <a:lstStyle/>
            <a:p/>
          </p:txBody>
        </p:sp>
      </p:grpSp>
      <p:graphicFrame>
        <p:nvGraphicFramePr>
          <p:cNvPr id="4" name="表格 3"/>
          <p:cNvGraphicFramePr/>
          <p:nvPr>
            <p:custDataLst>
              <p:tags r:id="rId1"/>
            </p:custDataLst>
          </p:nvPr>
        </p:nvGraphicFramePr>
        <p:xfrm>
          <a:off x="395605" y="1525905"/>
          <a:ext cx="11177905" cy="4081780"/>
        </p:xfrm>
        <a:graphic>
          <a:graphicData uri="http://schemas.openxmlformats.org/drawingml/2006/table">
            <a:tbl>
              <a:tblPr firstRow="1" bandRow="1">
                <a:tableStyleId>{5C22544A-7EE6-4342-B048-85BDC9FD1C3A}</a:tableStyleId>
              </a:tblPr>
              <a:tblGrid>
                <a:gridCol w="1635760"/>
                <a:gridCol w="3757295"/>
                <a:gridCol w="2820670"/>
                <a:gridCol w="2964180"/>
              </a:tblGrid>
              <a:tr h="608965">
                <a:tc>
                  <a:txBody>
                    <a:bodyPr/>
                    <a:p>
                      <a:pPr algn="ctr" fontAlgn="ctr">
                        <a:buNone/>
                      </a:pPr>
                      <a:r>
                        <a:rPr lang="zh-CN" altLang="en-US"/>
                        <a:t>项目</a:t>
                      </a:r>
                      <a:endParaRPr lang="zh-CN" altLang="en-US"/>
                    </a:p>
                  </a:txBody>
                  <a:tcPr anchor="ctr" anchorCtr="0"/>
                </a:tc>
                <a:tc>
                  <a:txBody>
                    <a:bodyPr/>
                    <a:p>
                      <a:pPr algn="ctr" fontAlgn="ctr">
                        <a:buNone/>
                      </a:pPr>
                      <a:r>
                        <a:rPr lang="en-US" altLang="en-US" sz="1800">
                          <a:latin typeface="宋体" charset="0"/>
                          <a:ea typeface="宋体" charset="0"/>
                          <a:cs typeface="宋体" charset="0"/>
                          <a:sym typeface="+mn-ea"/>
                        </a:rPr>
                        <a:t>CCD</a:t>
                      </a:r>
                      <a:r>
                        <a:rPr lang="zh-CN" altLang="en-US" sz="1800">
                          <a:latin typeface="宋体" charset="0"/>
                          <a:ea typeface="宋体" charset="0"/>
                          <a:cs typeface="宋体" charset="0"/>
                          <a:sym typeface="+mn-ea"/>
                        </a:rPr>
                        <a:t>独有</a:t>
                      </a:r>
                      <a:r>
                        <a:rPr lang="en-US" altLang="en-US" sz="1800">
                          <a:latin typeface="宋体" charset="0"/>
                          <a:ea typeface="宋体" charset="0"/>
                          <a:cs typeface="宋体" charset="0"/>
                          <a:sym typeface="+mn-ea"/>
                        </a:rPr>
                        <a:t>数据库</a:t>
                      </a:r>
                      <a:endParaRPr lang="en-US" altLang="en-US" sz="1800">
                        <a:latin typeface="宋体" charset="0"/>
                        <a:ea typeface="宋体" charset="0"/>
                        <a:cs typeface="宋体" charset="0"/>
                        <a:sym typeface="+mn-ea"/>
                      </a:endParaRPr>
                    </a:p>
                  </a:txBody>
                  <a:tcPr anchor="ctr" anchorCtr="0"/>
                </a:tc>
                <a:tc>
                  <a:txBody>
                    <a:bodyPr/>
                    <a:p>
                      <a:pPr algn="ctr" fontAlgn="ctr">
                        <a:buNone/>
                      </a:pPr>
                      <a:r>
                        <a:rPr lang="zh-CN" altLang="en-US"/>
                        <a:t>其他公司</a:t>
                      </a:r>
                      <a:endParaRPr lang="zh-CN" altLang="en-US"/>
                    </a:p>
                  </a:txBody>
                  <a:tcPr anchor="ctr" anchorCtr="0"/>
                </a:tc>
                <a:tc>
                  <a:txBody>
                    <a:bodyPr/>
                    <a:p>
                      <a:pPr algn="ctr" fontAlgn="ctr">
                        <a:buNone/>
                      </a:pPr>
                      <a:r>
                        <a:rPr lang="zh-CN" altLang="en-US"/>
                        <a:t>总结</a:t>
                      </a:r>
                      <a:endParaRPr lang="zh-CN" altLang="en-US"/>
                    </a:p>
                  </a:txBody>
                  <a:tcPr anchor="ctr" anchorCtr="0"/>
                </a:tc>
              </a:tr>
              <a:tr h="528955">
                <a:tc rowSpan="5">
                  <a:txBody>
                    <a:bodyPr/>
                    <a:p>
                      <a:pPr lvl="0" indent="0" algn="ctr" fontAlgn="ctr">
                        <a:buNone/>
                      </a:pPr>
                      <a:r>
                        <a:rPr lang="en-US" altLang="zh-CN" sz="2000" b="1">
                          <a:latin typeface="宋体" charset="0"/>
                          <a:ea typeface="宋体" charset="0"/>
                          <a:cs typeface="宋体" charset="0"/>
                        </a:rPr>
                        <a:t>CCD</a:t>
                      </a:r>
                      <a:r>
                        <a:rPr lang="zh-CN" altLang="en-US" sz="2000" b="1">
                          <a:latin typeface="宋体" charset="0"/>
                          <a:ea typeface="宋体" charset="0"/>
                          <a:cs typeface="宋体" charset="0"/>
                        </a:rPr>
                        <a:t>独有数据</a:t>
                      </a:r>
                      <a:r>
                        <a:rPr lang="zh-CN" altLang="en-US" sz="2000" b="1">
                          <a:latin typeface="宋体" charset="0"/>
                          <a:ea typeface="宋体" charset="0"/>
                          <a:cs typeface="宋体" charset="0"/>
                        </a:rPr>
                        <a:t>库</a:t>
                      </a:r>
                      <a:endParaRPr lang="zh-CN" altLang="en-US" sz="2000" b="1">
                        <a:latin typeface="宋体" charset="0"/>
                        <a:ea typeface="宋体" charset="0"/>
                        <a:cs typeface="宋体" charset="0"/>
                      </a:endParaRPr>
                    </a:p>
                  </a:txBody>
                  <a:tcPr marL="68580" marR="68580" marT="0" marB="0" vert="horz" anchor="ctr" anchorCtr="0">
                    <a:solidFill>
                      <a:srgbClr val="D6DCE5"/>
                    </a:solidFill>
                  </a:tcPr>
                </a:tc>
                <a:tc>
                  <a:txBody>
                    <a:bodyPr/>
                    <a:p>
                      <a:pPr algn="l" fontAlgn="ctr">
                        <a:buClrTx/>
                        <a:buSzTx/>
                        <a:buFontTx/>
                      </a:pPr>
                      <a:r>
                        <a:rPr lang="en-US" altLang="en-US" sz="2000">
                          <a:solidFill>
                            <a:schemeClr val="tx2"/>
                          </a:solidFill>
                          <a:latin typeface="宋体" charset="0"/>
                          <a:ea typeface="宋体" charset="0"/>
                          <a:cs typeface="宋体" charset="0"/>
                          <a:sym typeface="+mn-ea"/>
                        </a:rPr>
                        <a:t>CCD银联商务消费数据库</a:t>
                      </a:r>
                      <a:endParaRPr lang="en-US" altLang="en-US" sz="2000" b="0">
                        <a:solidFill>
                          <a:schemeClr val="tx2"/>
                        </a:solidFill>
                        <a:latin typeface="宋体" charset="0"/>
                        <a:ea typeface="宋体" charset="0"/>
                        <a:cs typeface="宋体" charset="0"/>
                      </a:endParaRPr>
                    </a:p>
                  </a:txBody>
                  <a:tcPr marL="68580" marR="68580" marT="0" marB="0" vert="horz" anchor="ctr" anchorCtr="0"/>
                </a:tc>
                <a:tc>
                  <a:txBody>
                    <a:bodyPr/>
                    <a:p>
                      <a:pPr indent="0" algn="ctr">
                        <a:buNone/>
                      </a:pPr>
                      <a:r>
                        <a:rPr lang="zh-CN" altLang="en-US" sz="2000" b="0">
                          <a:solidFill>
                            <a:schemeClr val="tx2"/>
                          </a:solidFill>
                          <a:latin typeface="宋体" charset="0"/>
                          <a:ea typeface="宋体" charset="0"/>
                          <a:cs typeface="宋体" charset="0"/>
                        </a:rPr>
                        <a:t>无</a:t>
                      </a:r>
                      <a:endParaRPr lang="zh-CN" altLang="en-US" sz="2000" b="0">
                        <a:solidFill>
                          <a:schemeClr val="tx2"/>
                        </a:solidFill>
                        <a:latin typeface="宋体" charset="0"/>
                        <a:ea typeface="宋体" charset="0"/>
                        <a:cs typeface="宋体" charset="0"/>
                      </a:endParaRPr>
                    </a:p>
                  </a:txBody>
                  <a:tcPr marL="68580" marR="68580" marT="0" marB="0" vert="horz" anchor="ctr" anchorCtr="0"/>
                </a:tc>
                <a:tc rowSpan="5">
                  <a:txBody>
                    <a:bodyPr/>
                    <a:p>
                      <a:pPr indent="0">
                        <a:buNone/>
                      </a:pPr>
                      <a:r>
                        <a:rPr lang="en-US" sz="2000" b="0">
                          <a:solidFill>
                            <a:schemeClr val="tx2"/>
                          </a:solidFill>
                          <a:latin typeface="宋体" charset="0"/>
                          <a:cs typeface="宋体" charset="0"/>
                        </a:rPr>
                        <a:t>CCD针对前沿的</a:t>
                      </a:r>
                      <a:r>
                        <a:rPr lang="zh-CN" altLang="en-US" sz="2000" b="0">
                          <a:solidFill>
                            <a:schemeClr val="tx2"/>
                          </a:solidFill>
                          <a:latin typeface="宋体" charset="0"/>
                          <a:cs typeface="宋体" charset="0"/>
                        </a:rPr>
                        <a:t>科研</a:t>
                      </a:r>
                      <a:r>
                        <a:rPr lang="en-US" sz="2000" b="0">
                          <a:solidFill>
                            <a:schemeClr val="tx2"/>
                          </a:solidFill>
                          <a:latin typeface="宋体" charset="0"/>
                          <a:cs typeface="宋体" charset="0"/>
                        </a:rPr>
                        <a:t>领域推出了一系列</a:t>
                      </a:r>
                      <a:r>
                        <a:rPr lang="zh-CN" altLang="en-US" sz="2000" b="0">
                          <a:solidFill>
                            <a:schemeClr val="tx2"/>
                          </a:solidFill>
                          <a:latin typeface="宋体" charset="0"/>
                          <a:cs typeface="宋体" charset="0"/>
                        </a:rPr>
                        <a:t>的数据库</a:t>
                      </a:r>
                      <a:r>
                        <a:rPr lang="en-US" sz="2000" b="0">
                          <a:solidFill>
                            <a:schemeClr val="tx2"/>
                          </a:solidFill>
                          <a:latin typeface="宋体" charset="0"/>
                          <a:cs typeface="宋体" charset="0"/>
                        </a:rPr>
                        <a:t>，方便师生高效使用数据。</a:t>
                      </a:r>
                      <a:endParaRPr lang="en-US" sz="2000" b="0">
                        <a:solidFill>
                          <a:schemeClr val="tx2"/>
                        </a:solidFill>
                        <a:latin typeface="宋体" charset="0"/>
                        <a:cs typeface="宋体" charset="0"/>
                      </a:endParaRPr>
                    </a:p>
                  </a:txBody>
                  <a:tcPr marL="68580" marR="68580" marT="0" marB="0" vert="horz" anchor="ctr" anchorCtr="0"/>
                </a:tc>
              </a:tr>
              <a:tr h="529590">
                <a:tc vMerge="1">
                  <a:tcPr marL="68580" marR="68580" marT="0" marB="0" vert="horz" anchor="ctr" anchorCtr="0"/>
                </a:tc>
                <a:tc>
                  <a:txBody>
                    <a:bodyPr/>
                    <a:p>
                      <a:pPr algn="l" fontAlgn="ctr">
                        <a:buClrTx/>
                        <a:buSzTx/>
                        <a:buFontTx/>
                      </a:pPr>
                      <a:r>
                        <a:rPr lang="en-US" altLang="en-US" sz="2000">
                          <a:solidFill>
                            <a:schemeClr val="tx2"/>
                          </a:solidFill>
                          <a:latin typeface="宋体" charset="0"/>
                          <a:ea typeface="宋体" charset="0"/>
                          <a:cs typeface="宋体" charset="0"/>
                          <a:sym typeface="+mn-ea"/>
                        </a:rPr>
                        <a:t>海关历年税则税率数据库</a:t>
                      </a:r>
                      <a:endParaRPr lang="en-US" altLang="en-US" sz="2000" b="0">
                        <a:solidFill>
                          <a:schemeClr val="tx2"/>
                        </a:solidFill>
                        <a:latin typeface="宋体" charset="0"/>
                        <a:ea typeface="宋体" charset="0"/>
                        <a:cs typeface="宋体" charset="0"/>
                      </a:endParaRPr>
                    </a:p>
                  </a:txBody>
                  <a:tcPr marL="68580" marR="68580" marT="0" marB="0" vert="horz" anchor="ctr" anchorCtr="0"/>
                </a:tc>
                <a:tc>
                  <a:txBody>
                    <a:bodyPr/>
                    <a:p>
                      <a:pPr indent="0" algn="ctr">
                        <a:buNone/>
                      </a:pPr>
                      <a:r>
                        <a:rPr lang="zh-CN" altLang="en-US" sz="2000" b="0">
                          <a:solidFill>
                            <a:schemeClr val="tx2"/>
                          </a:solidFill>
                          <a:latin typeface="宋体" charset="0"/>
                          <a:ea typeface="宋体" charset="0"/>
                          <a:cs typeface="宋体" charset="0"/>
                        </a:rPr>
                        <a:t>无</a:t>
                      </a:r>
                      <a:endParaRPr lang="zh-CN" altLang="en-US" sz="2000" b="0">
                        <a:solidFill>
                          <a:schemeClr val="tx2"/>
                        </a:solidFill>
                        <a:latin typeface="宋体" charset="0"/>
                        <a:ea typeface="宋体" charset="0"/>
                        <a:cs typeface="宋体" charset="0"/>
                      </a:endParaRPr>
                    </a:p>
                  </a:txBody>
                  <a:tcPr marL="68580" marR="68580" marT="0" marB="0" vert="horz" anchor="ctr" anchorCtr="0"/>
                </a:tc>
                <a:tc vMerge="1">
                  <a:tcPr marL="68580" marR="68580" marT="0" marB="0" vert="horz" anchor="ctr" anchorCtr="0"/>
                </a:tc>
              </a:tr>
              <a:tr h="529590">
                <a:tc vMerge="1">
                  <a:tcPr marL="68580" marR="68580" marT="0" marB="0" vert="horz" anchor="ctr" anchorCtr="0"/>
                </a:tc>
                <a:tc>
                  <a:txBody>
                    <a:bodyPr/>
                    <a:p>
                      <a:pPr algn="l" fontAlgn="ctr">
                        <a:buClrTx/>
                        <a:buSzTx/>
                        <a:buFontTx/>
                      </a:pPr>
                      <a:r>
                        <a:rPr lang="en-US" altLang="en-US" sz="2000">
                          <a:solidFill>
                            <a:schemeClr val="tx2"/>
                          </a:solidFill>
                          <a:latin typeface="宋体" charset="0"/>
                          <a:ea typeface="宋体" charset="0"/>
                          <a:cs typeface="宋体" charset="0"/>
                          <a:sym typeface="+mn-ea"/>
                        </a:rPr>
                        <a:t>海关行政处罚案例数据库</a:t>
                      </a:r>
                      <a:endParaRPr lang="en-US" altLang="en-US" sz="2000" b="0">
                        <a:solidFill>
                          <a:schemeClr val="tx2"/>
                        </a:solidFill>
                        <a:latin typeface="宋体" charset="0"/>
                        <a:ea typeface="宋体" charset="0"/>
                        <a:cs typeface="宋体" charset="0"/>
                      </a:endParaRPr>
                    </a:p>
                  </a:txBody>
                  <a:tcPr marL="68580" marR="68580" marT="0" marB="0" vert="horz" anchor="ctr" anchorCtr="0"/>
                </a:tc>
                <a:tc>
                  <a:txBody>
                    <a:bodyPr/>
                    <a:p>
                      <a:pPr indent="0" algn="ctr">
                        <a:buNone/>
                      </a:pPr>
                      <a:r>
                        <a:rPr lang="zh-CN" altLang="en-US" sz="2000" b="0">
                          <a:solidFill>
                            <a:schemeClr val="tx2"/>
                          </a:solidFill>
                          <a:latin typeface="宋体" charset="0"/>
                          <a:ea typeface="宋体" charset="0"/>
                          <a:cs typeface="宋体" charset="0"/>
                        </a:rPr>
                        <a:t>无</a:t>
                      </a:r>
                      <a:endParaRPr lang="zh-CN" altLang="en-US" sz="2000" b="0">
                        <a:solidFill>
                          <a:schemeClr val="tx2"/>
                        </a:solidFill>
                        <a:latin typeface="宋体" charset="0"/>
                        <a:ea typeface="宋体" charset="0"/>
                        <a:cs typeface="宋体" charset="0"/>
                      </a:endParaRPr>
                    </a:p>
                  </a:txBody>
                  <a:tcPr marL="68580" marR="68580" marT="0" marB="0" vert="horz" anchor="ctr" anchorCtr="0"/>
                </a:tc>
                <a:tc vMerge="1">
                  <a:tcPr marL="68580" marR="68580" marT="0" marB="0" vert="horz" anchor="ctr" anchorCtr="0"/>
                </a:tc>
              </a:tr>
              <a:tr h="528955">
                <a:tc vMerge="1">
                  <a:tcPr marL="68580" marR="68580" marT="0" marB="0" vert="horz" anchor="ctr" anchorCtr="0"/>
                </a:tc>
                <a:tc>
                  <a:txBody>
                    <a:bodyPr/>
                    <a:p>
                      <a:pPr algn="l" fontAlgn="ctr">
                        <a:buClrTx/>
                        <a:buSzTx/>
                        <a:buFontTx/>
                      </a:pPr>
                      <a:r>
                        <a:rPr lang="en-US" altLang="en-US" sz="2000">
                          <a:solidFill>
                            <a:schemeClr val="tx2"/>
                          </a:solidFill>
                          <a:latin typeface="宋体" charset="0"/>
                          <a:ea typeface="宋体" charset="0"/>
                          <a:cs typeface="宋体" charset="0"/>
                          <a:sym typeface="+mn-ea"/>
                        </a:rPr>
                        <a:t>进出口贸易法律法规库</a:t>
                      </a:r>
                      <a:endParaRPr lang="en-US" altLang="en-US" sz="2000" b="0">
                        <a:solidFill>
                          <a:schemeClr val="tx2"/>
                        </a:solidFill>
                        <a:latin typeface="宋体" charset="0"/>
                        <a:ea typeface="宋体" charset="0"/>
                        <a:cs typeface="宋体" charset="0"/>
                        <a:sym typeface="+mn-ea"/>
                      </a:endParaRPr>
                    </a:p>
                  </a:txBody>
                  <a:tcPr marL="68580" marR="68580" marT="0" marB="0" vert="horz" anchor="ctr" anchorCtr="0"/>
                </a:tc>
                <a:tc>
                  <a:txBody>
                    <a:bodyPr/>
                    <a:p>
                      <a:pPr indent="0" algn="ctr">
                        <a:buNone/>
                      </a:pPr>
                      <a:r>
                        <a:rPr lang="zh-CN" altLang="en-US" sz="2000" b="0">
                          <a:solidFill>
                            <a:schemeClr val="tx2"/>
                          </a:solidFill>
                          <a:latin typeface="宋体" charset="0"/>
                          <a:ea typeface="宋体" charset="0"/>
                          <a:cs typeface="宋体" charset="0"/>
                        </a:rPr>
                        <a:t>无</a:t>
                      </a:r>
                      <a:endParaRPr lang="zh-CN" altLang="en-US" sz="2000" b="0">
                        <a:solidFill>
                          <a:schemeClr val="tx2"/>
                        </a:solidFill>
                        <a:latin typeface="宋体" charset="0"/>
                        <a:ea typeface="宋体" charset="0"/>
                        <a:cs typeface="宋体" charset="0"/>
                      </a:endParaRPr>
                    </a:p>
                  </a:txBody>
                  <a:tcPr marL="68580" marR="68580" marT="0" marB="0" vert="horz" anchor="ctr" anchorCtr="0"/>
                </a:tc>
                <a:tc vMerge="1">
                  <a:tcPr marL="68580" marR="68580" marT="0" marB="0" vert="horz" anchor="ctr" anchorCtr="0"/>
                </a:tc>
              </a:tr>
              <a:tr h="1355725">
                <a:tc vMerge="1">
                  <a:tcPr marL="68580" marR="68580" marT="0" marB="0" vert="horz" anchor="ctr" anchorCtr="0"/>
                </a:tc>
                <a:tc>
                  <a:txBody>
                    <a:bodyPr/>
                    <a:p>
                      <a:pPr marL="0" algn="l">
                        <a:buClrTx/>
                        <a:buSzTx/>
                        <a:buFontTx/>
                        <a:buNone/>
                      </a:pPr>
                      <a:r>
                        <a:rPr lang="en-US" altLang="en-US" sz="2000">
                          <a:solidFill>
                            <a:schemeClr val="tx2"/>
                          </a:solidFill>
                          <a:latin typeface="宋体" charset="0"/>
                          <a:ea typeface="宋体" charset="0"/>
                          <a:cs typeface="宋体" charset="0"/>
                          <a:sym typeface="+mn-ea"/>
                        </a:rPr>
                        <a:t>CCD工业企业数据库（2014-2015年数据）</a:t>
                      </a:r>
                      <a:endParaRPr lang="en-US" altLang="en-US" sz="2000" b="0">
                        <a:solidFill>
                          <a:schemeClr val="tx2"/>
                        </a:solidFill>
                        <a:latin typeface="宋体" charset="0"/>
                        <a:ea typeface="宋体" charset="0"/>
                        <a:cs typeface="宋体" charset="0"/>
                      </a:endParaRPr>
                    </a:p>
                  </a:txBody>
                  <a:tcPr marL="68580" marR="68580" marT="0" marB="0" vert="horz" anchor="ctr" anchorCtr="0"/>
                </a:tc>
                <a:tc>
                  <a:txBody>
                    <a:bodyPr/>
                    <a:p>
                      <a:pPr indent="0" algn="ctr">
                        <a:buNone/>
                      </a:pPr>
                      <a:r>
                        <a:rPr lang="zh-CN" altLang="en-US" sz="2000" b="0">
                          <a:solidFill>
                            <a:schemeClr val="tx2"/>
                          </a:solidFill>
                          <a:latin typeface="宋体" charset="0"/>
                          <a:ea typeface="宋体" charset="0"/>
                          <a:cs typeface="宋体" charset="0"/>
                        </a:rPr>
                        <a:t>无</a:t>
                      </a:r>
                      <a:endParaRPr lang="zh-CN" altLang="en-US" sz="2000" b="0">
                        <a:solidFill>
                          <a:schemeClr val="tx2"/>
                        </a:solidFill>
                        <a:latin typeface="宋体" charset="0"/>
                        <a:ea typeface="宋体" charset="0"/>
                        <a:cs typeface="宋体" charset="0"/>
                      </a:endParaRPr>
                    </a:p>
                  </a:txBody>
                  <a:tcPr marL="68580" marR="68580" marT="0" marB="0" vert="horz" anchor="ctr" anchorCtr="0"/>
                </a:tc>
                <a:tc vMerge="1">
                  <a:tcPr marL="68580" marR="68580" marT="0" marB="0" vert="horz" anchor="ctr" anchorCtr="0"/>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518160" y="1258570"/>
            <a:ext cx="11217275" cy="5194300"/>
            <a:chOff x="732382" y="1429148"/>
            <a:chExt cx="10880622" cy="4970380"/>
          </a:xfrm>
        </p:grpSpPr>
        <p:sp>
          <p:nvSpPr>
            <p:cNvPr id="3" name="Rectangle 4"/>
            <p:cNvSpPr/>
            <p:nvPr/>
          </p:nvSpPr>
          <p:spPr>
            <a:xfrm>
              <a:off x="735557" y="1429148"/>
              <a:ext cx="2388235" cy="1878330"/>
            </a:xfrm>
            <a:prstGeom prst="rect">
              <a:avLst/>
            </a:prstGeom>
            <a:blipFill>
              <a:blip r:embed="rId1" cstate="hqprint">
                <a:alphaModFix amt="70000"/>
              </a:blip>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latin typeface="微软雅黑" panose="020B0503020204020204" pitchFamily="34" charset="-122"/>
                <a:ea typeface="微软雅黑" panose="020B0503020204020204" pitchFamily="34" charset="-122"/>
              </a:endParaRPr>
            </a:p>
          </p:txBody>
        </p:sp>
        <p:sp>
          <p:nvSpPr>
            <p:cNvPr id="4" name="Rectangle 19"/>
            <p:cNvSpPr/>
            <p:nvPr/>
          </p:nvSpPr>
          <p:spPr>
            <a:xfrm>
              <a:off x="3245077" y="1429148"/>
              <a:ext cx="2379345" cy="1944370"/>
            </a:xfrm>
            <a:prstGeom prst="rect">
              <a:avLst/>
            </a:prstGeom>
            <a:blipFill>
              <a:blip r:embed="rId2" cstate="hqprint">
                <a:alphaModFix amt="70000"/>
              </a:blip>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微软雅黑" panose="020B0503020204020204" pitchFamily="34" charset="-122"/>
                <a:ea typeface="微软雅黑" panose="020B0503020204020204" pitchFamily="34" charset="-122"/>
              </a:endParaRPr>
            </a:p>
          </p:txBody>
        </p:sp>
        <p:sp>
          <p:nvSpPr>
            <p:cNvPr id="5" name="Rectangle 5"/>
            <p:cNvSpPr/>
            <p:nvPr/>
          </p:nvSpPr>
          <p:spPr>
            <a:xfrm>
              <a:off x="732382" y="3373518"/>
              <a:ext cx="2393315" cy="353060"/>
            </a:xfrm>
            <a:prstGeom prst="rect">
              <a:avLst/>
            </a:prstGeom>
            <a:solidFill>
              <a:srgbClr val="42A5F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anchor="ctr" anchorCtr="0" forceAA="0" compatLnSpc="1">
              <a:normAutofit/>
            </a:bodyPr>
            <a:lstStyle/>
            <a:p>
              <a:pPr algn="ctr"/>
              <a:r>
                <a:rPr lang="zh-CN" altLang="en-US" sz="1400" b="1" dirty="0">
                  <a:latin typeface="微软雅黑" panose="020B0503020204020204" pitchFamily="34" charset="-122"/>
                  <a:ea typeface="微软雅黑" panose="020B0503020204020204" pitchFamily="34" charset="-122"/>
                  <a:sym typeface="+mn-ea"/>
                </a:rPr>
                <a:t>高品质数据服务</a:t>
              </a:r>
              <a:endParaRPr lang="zh-CN" altLang="en-US" sz="1400" b="1" dirty="0">
                <a:latin typeface="微软雅黑" panose="020B0503020204020204" pitchFamily="34" charset="-122"/>
                <a:ea typeface="微软雅黑" panose="020B0503020204020204" pitchFamily="34" charset="-122"/>
              </a:endParaRPr>
            </a:p>
          </p:txBody>
        </p:sp>
        <p:sp>
          <p:nvSpPr>
            <p:cNvPr id="6" name="Rectangle 6"/>
            <p:cNvSpPr/>
            <p:nvPr/>
          </p:nvSpPr>
          <p:spPr>
            <a:xfrm>
              <a:off x="3245077" y="3373518"/>
              <a:ext cx="2379345" cy="381635"/>
            </a:xfrm>
            <a:prstGeom prst="rect">
              <a:avLst/>
            </a:prstGeom>
            <a:solidFill>
              <a:srgbClr val="2196F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anchor="ctr" anchorCtr="0" forceAA="0" compatLnSpc="1">
              <a:normAutofit/>
            </a:bodyPr>
            <a:lstStyle/>
            <a:p>
              <a:pPr algn="ctr"/>
              <a:r>
                <a:rPr lang="zh-CN" altLang="en-US" sz="1400" b="1">
                  <a:latin typeface="宋体" charset="0"/>
                  <a:ea typeface="宋体" charset="0"/>
                  <a:cs typeface="宋体" charset="0"/>
                  <a:sym typeface="+mn-ea"/>
                </a:rPr>
                <a:t>数据统计分析服务</a:t>
              </a:r>
              <a:endParaRPr lang="zh-CN" altLang="en-US" sz="1400" b="1" dirty="0">
                <a:latin typeface="微软雅黑" panose="020B0503020204020204" pitchFamily="34" charset="-122"/>
                <a:ea typeface="微软雅黑" panose="020B0503020204020204" pitchFamily="34" charset="-122"/>
              </a:endParaRPr>
            </a:p>
          </p:txBody>
        </p:sp>
        <p:sp>
          <p:nvSpPr>
            <p:cNvPr id="7" name="Rectangle 20"/>
            <p:cNvSpPr/>
            <p:nvPr/>
          </p:nvSpPr>
          <p:spPr>
            <a:xfrm>
              <a:off x="735557" y="4040268"/>
              <a:ext cx="2379345" cy="1878965"/>
            </a:xfrm>
            <a:prstGeom prst="rect">
              <a:avLst/>
            </a:prstGeom>
            <a:blipFill>
              <a:blip r:embed="rId3" cstate="hqprint">
                <a:alphaModFix amt="70000"/>
              </a:blip>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微软雅黑" panose="020B0503020204020204" pitchFamily="34" charset="-122"/>
                <a:ea typeface="微软雅黑" panose="020B0503020204020204" pitchFamily="34" charset="-122"/>
              </a:endParaRPr>
            </a:p>
          </p:txBody>
        </p:sp>
        <p:sp>
          <p:nvSpPr>
            <p:cNvPr id="8" name="Rectangle 21"/>
            <p:cNvSpPr/>
            <p:nvPr/>
          </p:nvSpPr>
          <p:spPr>
            <a:xfrm>
              <a:off x="3245077" y="4040268"/>
              <a:ext cx="2379345" cy="1878330"/>
            </a:xfrm>
            <a:prstGeom prst="rect">
              <a:avLst/>
            </a:prstGeom>
            <a:blipFill>
              <a:blip r:embed="rId4" cstate="hqprint">
                <a:alphaModFix amt="70000"/>
              </a:blip>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微软雅黑" panose="020B0503020204020204" pitchFamily="34" charset="-122"/>
                <a:ea typeface="微软雅黑" panose="020B0503020204020204" pitchFamily="34" charset="-122"/>
              </a:endParaRPr>
            </a:p>
          </p:txBody>
        </p:sp>
        <p:sp>
          <p:nvSpPr>
            <p:cNvPr id="9" name="Rectangle 9"/>
            <p:cNvSpPr/>
            <p:nvPr/>
          </p:nvSpPr>
          <p:spPr>
            <a:xfrm>
              <a:off x="732382" y="5985273"/>
              <a:ext cx="2393315" cy="377190"/>
            </a:xfrm>
            <a:prstGeom prst="rect">
              <a:avLst/>
            </a:prstGeom>
            <a:solidFill>
              <a:srgbClr val="1E88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anchor="ctr" anchorCtr="0" forceAA="0" compatLnSpc="1">
              <a:normAutofit/>
            </a:bodyPr>
            <a:lstStyle/>
            <a:p>
              <a:pPr algn="ctr"/>
              <a:r>
                <a:rPr lang="zh-CN" altLang="en-US" sz="1400" b="1">
                  <a:latin typeface="宋体" charset="0"/>
                  <a:ea typeface="宋体" charset="0"/>
                  <a:cs typeface="宋体" charset="0"/>
                  <a:sym typeface="+mn-ea"/>
                </a:rPr>
                <a:t>数据定制服务</a:t>
              </a:r>
              <a:endParaRPr lang="zh-CN" altLang="en-US" sz="1400" b="1" dirty="0">
                <a:latin typeface="微软雅黑" panose="020B0503020204020204" pitchFamily="34" charset="-122"/>
                <a:ea typeface="微软雅黑" panose="020B0503020204020204" pitchFamily="34" charset="-122"/>
              </a:endParaRPr>
            </a:p>
          </p:txBody>
        </p:sp>
        <p:sp>
          <p:nvSpPr>
            <p:cNvPr id="10" name="Rectangle 10"/>
            <p:cNvSpPr/>
            <p:nvPr/>
          </p:nvSpPr>
          <p:spPr>
            <a:xfrm>
              <a:off x="3245077" y="5985273"/>
              <a:ext cx="2379345" cy="377190"/>
            </a:xfrm>
            <a:prstGeom prst="rect">
              <a:avLst/>
            </a:prstGeom>
            <a:solidFill>
              <a:srgbClr val="1976D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anchor="ctr" anchorCtr="0" forceAA="0" compatLnSpc="1">
              <a:normAutofit/>
            </a:bodyPr>
            <a:lstStyle/>
            <a:p>
              <a:pPr algn="ctr"/>
              <a:r>
                <a:rPr lang="zh-CN" altLang="en-US" sz="1400" b="1">
                  <a:latin typeface="宋体" charset="0"/>
                  <a:ea typeface="宋体" charset="0"/>
                  <a:cs typeface="宋体" charset="0"/>
                  <a:sym typeface="+mn-ea"/>
                </a:rPr>
                <a:t>持续创新服务</a:t>
              </a:r>
              <a:endParaRPr lang="zh-CN" altLang="en-US" sz="1400" b="1" dirty="0">
                <a:latin typeface="微软雅黑" panose="020B0503020204020204" pitchFamily="34" charset="-122"/>
                <a:ea typeface="微软雅黑" panose="020B0503020204020204" pitchFamily="34" charset="-122"/>
              </a:endParaRPr>
            </a:p>
          </p:txBody>
        </p:sp>
        <p:sp>
          <p:nvSpPr>
            <p:cNvPr id="12" name="TextBox 12"/>
            <p:cNvSpPr txBox="1"/>
            <p:nvPr/>
          </p:nvSpPr>
          <p:spPr>
            <a:xfrm>
              <a:off x="5685175" y="1680098"/>
              <a:ext cx="585761" cy="758925"/>
            </a:xfrm>
            <a:prstGeom prst="rect">
              <a:avLst/>
            </a:prstGeom>
            <a:noFill/>
          </p:spPr>
          <p:txBody>
            <a:bodyPr wrap="none" lIns="182889" tIns="91445" rIns="182889" bIns="91445">
              <a:normAutofit/>
            </a:bodyPr>
            <a:lstStyle/>
            <a:p>
              <a:pPr algn="r"/>
              <a:r>
                <a:rPr lang="id-ID" sz="3600" b="1" dirty="0">
                  <a:solidFill>
                    <a:srgbClr val="42A5F5"/>
                  </a:solidFill>
                  <a:latin typeface="微软雅黑" panose="020B0503020204020204" pitchFamily="34" charset="-122"/>
                  <a:ea typeface="微软雅黑" panose="020B0503020204020204" pitchFamily="34" charset="-122"/>
                </a:rPr>
                <a:t>1</a:t>
              </a:r>
              <a:endParaRPr lang="id-ID" sz="3600" b="1" dirty="0">
                <a:solidFill>
                  <a:srgbClr val="42A5F5"/>
                </a:solidFill>
                <a:latin typeface="微软雅黑" panose="020B0503020204020204" pitchFamily="34" charset="-122"/>
                <a:ea typeface="微软雅黑" panose="020B0503020204020204" pitchFamily="34" charset="-122"/>
              </a:endParaRPr>
            </a:p>
          </p:txBody>
        </p:sp>
        <p:sp>
          <p:nvSpPr>
            <p:cNvPr id="13" name="Rectangle: Top Corners Rounded 13"/>
            <p:cNvSpPr/>
            <p:nvPr/>
          </p:nvSpPr>
          <p:spPr>
            <a:xfrm rot="10800000" flipH="1">
              <a:off x="6222165" y="2736005"/>
              <a:ext cx="62823" cy="759139"/>
            </a:xfrm>
            <a:prstGeom prst="round2SameRect">
              <a:avLst>
                <a:gd name="adj1" fmla="val 50000"/>
                <a:gd name="adj2" fmla="val 50000"/>
              </a:avLst>
            </a:prstGeom>
            <a:solidFill>
              <a:srgbClr val="2196F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微软雅黑" panose="020B0503020204020204" pitchFamily="34" charset="-122"/>
                <a:ea typeface="微软雅黑" panose="020B0503020204020204" pitchFamily="34" charset="-122"/>
              </a:endParaRPr>
            </a:p>
          </p:txBody>
        </p:sp>
        <p:sp>
          <p:nvSpPr>
            <p:cNvPr id="14" name="Rectangle: Top Corners Rounded 14"/>
            <p:cNvSpPr/>
            <p:nvPr/>
          </p:nvSpPr>
          <p:spPr>
            <a:xfrm rot="10800000" flipH="1">
              <a:off x="6271220" y="4095096"/>
              <a:ext cx="62823" cy="759139"/>
            </a:xfrm>
            <a:prstGeom prst="round2SameRect">
              <a:avLst>
                <a:gd name="adj1" fmla="val 50000"/>
                <a:gd name="adj2" fmla="val 50000"/>
              </a:avLst>
            </a:prstGeom>
            <a:solidFill>
              <a:srgbClr val="1E88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微软雅黑" panose="020B0503020204020204" pitchFamily="34" charset="-122"/>
                <a:ea typeface="微软雅黑" panose="020B0503020204020204" pitchFamily="34" charset="-122"/>
              </a:endParaRPr>
            </a:p>
          </p:txBody>
        </p:sp>
        <p:sp>
          <p:nvSpPr>
            <p:cNvPr id="15" name="Rectangle: Top Corners Rounded 15"/>
            <p:cNvSpPr/>
            <p:nvPr/>
          </p:nvSpPr>
          <p:spPr>
            <a:xfrm rot="10800000" flipH="1">
              <a:off x="6299160" y="5326608"/>
              <a:ext cx="62823" cy="759139"/>
            </a:xfrm>
            <a:prstGeom prst="round2SameRect">
              <a:avLst>
                <a:gd name="adj1" fmla="val 50000"/>
                <a:gd name="adj2" fmla="val 50000"/>
              </a:avLst>
            </a:prstGeom>
            <a:solidFill>
              <a:srgbClr val="1976D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微软雅黑" panose="020B0503020204020204" pitchFamily="34" charset="-122"/>
                <a:ea typeface="微软雅黑" panose="020B0503020204020204" pitchFamily="34" charset="-122"/>
              </a:endParaRPr>
            </a:p>
          </p:txBody>
        </p:sp>
        <p:sp>
          <p:nvSpPr>
            <p:cNvPr id="16" name="TextBox 16"/>
            <p:cNvSpPr txBox="1"/>
            <p:nvPr/>
          </p:nvSpPr>
          <p:spPr>
            <a:xfrm>
              <a:off x="5707965" y="2742835"/>
              <a:ext cx="540181" cy="723075"/>
            </a:xfrm>
            <a:prstGeom prst="rect">
              <a:avLst/>
            </a:prstGeom>
            <a:noFill/>
          </p:spPr>
          <p:txBody>
            <a:bodyPr wrap="none" lIns="182889" tIns="91445" rIns="182889" bIns="91445">
              <a:normAutofit/>
            </a:bodyPr>
            <a:lstStyle/>
            <a:p>
              <a:pPr algn="r"/>
              <a:r>
                <a:rPr lang="id-ID" sz="3600" b="1" dirty="0">
                  <a:solidFill>
                    <a:srgbClr val="2196F3"/>
                  </a:solidFill>
                  <a:latin typeface="微软雅黑" panose="020B0503020204020204" pitchFamily="34" charset="-122"/>
                  <a:ea typeface="微软雅黑" panose="020B0503020204020204" pitchFamily="34" charset="-122"/>
                </a:rPr>
                <a:t>2</a:t>
              </a:r>
              <a:endParaRPr lang="id-ID" sz="3600" b="1" dirty="0">
                <a:solidFill>
                  <a:srgbClr val="2196F3"/>
                </a:solidFill>
                <a:latin typeface="微软雅黑" panose="020B0503020204020204" pitchFamily="34" charset="-122"/>
                <a:ea typeface="微软雅黑" panose="020B0503020204020204" pitchFamily="34" charset="-122"/>
              </a:endParaRPr>
            </a:p>
          </p:txBody>
        </p:sp>
        <p:sp>
          <p:nvSpPr>
            <p:cNvPr id="17" name="TextBox 17"/>
            <p:cNvSpPr txBox="1"/>
            <p:nvPr/>
          </p:nvSpPr>
          <p:spPr>
            <a:xfrm>
              <a:off x="5693182" y="4075359"/>
              <a:ext cx="601160" cy="723075"/>
            </a:xfrm>
            <a:prstGeom prst="rect">
              <a:avLst/>
            </a:prstGeom>
            <a:noFill/>
          </p:spPr>
          <p:txBody>
            <a:bodyPr wrap="none" lIns="182889" tIns="91445" rIns="182889" bIns="91445">
              <a:normAutofit/>
            </a:bodyPr>
            <a:lstStyle/>
            <a:p>
              <a:pPr algn="r"/>
              <a:r>
                <a:rPr lang="id-ID" sz="3600" b="1" dirty="0">
                  <a:solidFill>
                    <a:srgbClr val="1E88E5"/>
                  </a:solidFill>
                  <a:latin typeface="微软雅黑" panose="020B0503020204020204" pitchFamily="34" charset="-122"/>
                  <a:ea typeface="微软雅黑" panose="020B0503020204020204" pitchFamily="34" charset="-122"/>
                </a:rPr>
                <a:t>3</a:t>
              </a:r>
              <a:endParaRPr lang="id-ID" sz="3600" b="1" dirty="0">
                <a:solidFill>
                  <a:srgbClr val="1E88E5"/>
                </a:solidFill>
                <a:latin typeface="微软雅黑" panose="020B0503020204020204" pitchFamily="34" charset="-122"/>
                <a:ea typeface="微软雅黑" panose="020B0503020204020204" pitchFamily="34" charset="-122"/>
              </a:endParaRPr>
            </a:p>
          </p:txBody>
        </p:sp>
        <p:sp>
          <p:nvSpPr>
            <p:cNvPr id="18" name="TextBox 18"/>
            <p:cNvSpPr txBox="1"/>
            <p:nvPr/>
          </p:nvSpPr>
          <p:spPr>
            <a:xfrm>
              <a:off x="5743689" y="5271167"/>
              <a:ext cx="554964" cy="836093"/>
            </a:xfrm>
            <a:prstGeom prst="rect">
              <a:avLst/>
            </a:prstGeom>
            <a:noFill/>
          </p:spPr>
          <p:txBody>
            <a:bodyPr wrap="none" lIns="182889" tIns="91445" rIns="182889" bIns="91445">
              <a:normAutofit/>
            </a:bodyPr>
            <a:lstStyle/>
            <a:p>
              <a:pPr algn="r"/>
              <a:r>
                <a:rPr lang="id-ID" sz="3600" b="1" dirty="0">
                  <a:solidFill>
                    <a:srgbClr val="1E88E5"/>
                  </a:solidFill>
                  <a:latin typeface="微软雅黑" panose="020B0503020204020204" pitchFamily="34" charset="-122"/>
                  <a:ea typeface="微软雅黑" panose="020B0503020204020204" pitchFamily="34" charset="-122"/>
                </a:rPr>
                <a:t>4</a:t>
              </a:r>
              <a:endParaRPr lang="id-ID" sz="3600" b="1" dirty="0">
                <a:solidFill>
                  <a:srgbClr val="1976D2"/>
                </a:solidFill>
                <a:latin typeface="微软雅黑" panose="020B0503020204020204" pitchFamily="34" charset="-122"/>
                <a:ea typeface="微软雅黑" panose="020B0503020204020204" pitchFamily="34" charset="-122"/>
              </a:endParaRPr>
            </a:p>
          </p:txBody>
        </p:sp>
        <p:sp>
          <p:nvSpPr>
            <p:cNvPr id="19" name="Rectangle 23"/>
            <p:cNvSpPr/>
            <p:nvPr/>
          </p:nvSpPr>
          <p:spPr>
            <a:xfrm>
              <a:off x="6480356" y="1568294"/>
              <a:ext cx="4251850" cy="377336"/>
            </a:xfrm>
            <a:prstGeom prst="rect">
              <a:avLst/>
            </a:prstGeom>
          </p:spPr>
          <p:txBody>
            <a:bodyPr wrap="none">
              <a:noAutofit/>
            </a:bodyPr>
            <a:lstStyle/>
            <a:p>
              <a:pPr lvl="0" algn="l"/>
              <a:r>
                <a:rPr lang="zh-CN" altLang="en-US" sz="2000" b="1">
                  <a:solidFill>
                    <a:srgbClr val="4472C4"/>
                  </a:solidFill>
                  <a:latin typeface="宋体" charset="0"/>
                  <a:ea typeface="宋体" charset="0"/>
                  <a:cs typeface="宋体" charset="0"/>
                  <a:sym typeface="+mn-ea"/>
                </a:rPr>
                <a:t>高品质数据服务</a:t>
              </a:r>
              <a:endParaRPr lang="zh-CN" altLang="en-US" sz="2000" b="1" dirty="0">
                <a:solidFill>
                  <a:srgbClr val="4472C4"/>
                </a:solidFill>
                <a:latin typeface="宋体" charset="0"/>
                <a:ea typeface="宋体" charset="0"/>
                <a:cs typeface="宋体" charset="0"/>
                <a:sym typeface="+mn-ea"/>
              </a:endParaRPr>
            </a:p>
          </p:txBody>
        </p:sp>
        <p:sp>
          <p:nvSpPr>
            <p:cNvPr id="20" name="Rectangle 28"/>
            <p:cNvSpPr/>
            <p:nvPr/>
          </p:nvSpPr>
          <p:spPr>
            <a:xfrm>
              <a:off x="6556733" y="1862993"/>
              <a:ext cx="4950329" cy="1086435"/>
            </a:xfrm>
            <a:prstGeom prst="rect">
              <a:avLst/>
            </a:prstGeom>
          </p:spPr>
          <p:txBody>
            <a:bodyPr wrap="square">
              <a:noAutofit/>
            </a:bodyPr>
            <a:lstStyle/>
            <a:p>
              <a:pPr lvl="0" algn="l">
                <a:lnSpc>
                  <a:spcPct val="120000"/>
                </a:lnSpc>
              </a:pPr>
              <a:r>
                <a:rPr lang="zh-CN" altLang="en-US">
                  <a:solidFill>
                    <a:schemeClr val="tx1">
                      <a:lumMod val="95000"/>
                      <a:lumOff val="5000"/>
                    </a:schemeClr>
                  </a:solidFill>
                  <a:latin typeface="宋体" charset="0"/>
                  <a:ea typeface="宋体" charset="0"/>
                  <a:cs typeface="宋体" charset="0"/>
                  <a:sym typeface="+mn-ea"/>
                </a:rPr>
                <a:t>目前社会上数据还远远不能满足经济定量分析的需要, 微观主体的数据更是奇缺,因此CCD数据平台提供部分高品质微观数据服务。</a:t>
              </a:r>
              <a:endParaRPr lang="zh-CN" altLang="en-US" dirty="0">
                <a:solidFill>
                  <a:schemeClr val="tx1">
                    <a:lumMod val="95000"/>
                    <a:lumOff val="5000"/>
                  </a:schemeClr>
                </a:solidFill>
                <a:latin typeface="宋体" charset="0"/>
                <a:ea typeface="宋体" charset="0"/>
                <a:cs typeface="宋体" charset="0"/>
                <a:sym typeface="+mn-ea"/>
              </a:endParaRPr>
            </a:p>
          </p:txBody>
        </p:sp>
        <p:sp>
          <p:nvSpPr>
            <p:cNvPr id="21" name="Rectangle 30"/>
            <p:cNvSpPr/>
            <p:nvPr/>
          </p:nvSpPr>
          <p:spPr>
            <a:xfrm>
              <a:off x="6465225" y="2905238"/>
              <a:ext cx="4252077" cy="377026"/>
            </a:xfrm>
            <a:prstGeom prst="rect">
              <a:avLst/>
            </a:prstGeom>
          </p:spPr>
          <p:txBody>
            <a:bodyPr wrap="none">
              <a:noAutofit/>
            </a:bodyPr>
            <a:lstStyle/>
            <a:p>
              <a:pPr lvl="0"/>
              <a:endParaRPr lang="zh-CN" altLang="en-US" sz="2000" b="1" dirty="0">
                <a:solidFill>
                  <a:srgbClr val="2196F3"/>
                </a:solidFill>
                <a:latin typeface="微软雅黑" panose="020B0503020204020204" pitchFamily="34" charset="-122"/>
                <a:ea typeface="微软雅黑" panose="020B0503020204020204" pitchFamily="34" charset="-122"/>
              </a:endParaRPr>
            </a:p>
          </p:txBody>
        </p:sp>
        <p:sp>
          <p:nvSpPr>
            <p:cNvPr id="22" name="Rectangle 31"/>
            <p:cNvSpPr/>
            <p:nvPr/>
          </p:nvSpPr>
          <p:spPr>
            <a:xfrm>
              <a:off x="6556733" y="3290306"/>
              <a:ext cx="4838843" cy="836093"/>
            </a:xfrm>
            <a:prstGeom prst="rect">
              <a:avLst/>
            </a:prstGeom>
          </p:spPr>
          <p:txBody>
            <a:bodyPr wrap="square">
              <a:noAutofit/>
            </a:bodyPr>
            <a:lstStyle/>
            <a:p>
              <a:pPr lvl="0">
                <a:lnSpc>
                  <a:spcPct val="100000"/>
                </a:lnSpc>
              </a:pPr>
              <a:r>
                <a:rPr lang="zh-CN" altLang="en-US">
                  <a:solidFill>
                    <a:schemeClr val="tx1">
                      <a:lumMod val="95000"/>
                      <a:lumOff val="5000"/>
                    </a:schemeClr>
                  </a:solidFill>
                  <a:latin typeface="宋体" charset="0"/>
                  <a:ea typeface="宋体" charset="0"/>
                  <a:cs typeface="宋体" charset="0"/>
                  <a:sym typeface="+mn-ea"/>
                </a:rPr>
                <a:t>数 据 指 标 根 据 读 者 需 求 灵 活 组 合，使 用方便，统计结果可在线生成可视化图形，数据与图形均可下载使用。</a:t>
              </a:r>
              <a:endParaRPr lang="zh-CN" altLang="en-US">
                <a:solidFill>
                  <a:schemeClr val="tx1">
                    <a:lumMod val="95000"/>
                    <a:lumOff val="5000"/>
                  </a:schemeClr>
                </a:solidFill>
                <a:latin typeface="宋体" charset="0"/>
                <a:ea typeface="宋体" charset="0"/>
                <a:cs typeface="宋体" charset="0"/>
                <a:sym typeface="+mn-ea"/>
              </a:endParaRPr>
            </a:p>
          </p:txBody>
        </p:sp>
        <p:sp>
          <p:nvSpPr>
            <p:cNvPr id="23" name="Rectangle 33"/>
            <p:cNvSpPr/>
            <p:nvPr/>
          </p:nvSpPr>
          <p:spPr>
            <a:xfrm>
              <a:off x="6588762" y="4102702"/>
              <a:ext cx="2248190" cy="377336"/>
            </a:xfrm>
            <a:prstGeom prst="rect">
              <a:avLst/>
            </a:prstGeom>
          </p:spPr>
          <p:txBody>
            <a:bodyPr wrap="none">
              <a:noAutofit/>
            </a:bodyPr>
            <a:lstStyle/>
            <a:p>
              <a:pPr lvl="0" algn="l"/>
              <a:r>
                <a:rPr lang="zh-CN" altLang="en-US" sz="2000" b="1">
                  <a:solidFill>
                    <a:srgbClr val="4472C4"/>
                  </a:solidFill>
                  <a:latin typeface="宋体" charset="0"/>
                  <a:ea typeface="宋体" charset="0"/>
                  <a:cs typeface="宋体" charset="0"/>
                  <a:sym typeface="+mn-ea"/>
                </a:rPr>
                <a:t>数据定制服务</a:t>
              </a:r>
              <a:endParaRPr lang="zh-CN" altLang="en-US" sz="2000" b="1">
                <a:solidFill>
                  <a:srgbClr val="4472C4"/>
                </a:solidFill>
                <a:latin typeface="宋体" charset="0"/>
                <a:ea typeface="宋体" charset="0"/>
                <a:cs typeface="宋体" charset="0"/>
              </a:endParaRPr>
            </a:p>
          </p:txBody>
        </p:sp>
        <p:sp>
          <p:nvSpPr>
            <p:cNvPr id="24" name="Rectangle 34"/>
            <p:cNvSpPr/>
            <p:nvPr/>
          </p:nvSpPr>
          <p:spPr>
            <a:xfrm>
              <a:off x="6527784" y="4388286"/>
              <a:ext cx="4854858" cy="738873"/>
            </a:xfrm>
            <a:prstGeom prst="rect">
              <a:avLst/>
            </a:prstGeom>
          </p:spPr>
          <p:txBody>
            <a:bodyPr wrap="square">
              <a:noAutofit/>
            </a:bodyPr>
            <a:lstStyle/>
            <a:p>
              <a:pPr lvl="0">
                <a:lnSpc>
                  <a:spcPct val="120000"/>
                </a:lnSpc>
              </a:pPr>
              <a:r>
                <a:rPr lang="zh-CN" altLang="en-US">
                  <a:solidFill>
                    <a:schemeClr val="tx1">
                      <a:lumMod val="95000"/>
                      <a:lumOff val="5000"/>
                    </a:schemeClr>
                  </a:solidFill>
                  <a:latin typeface="宋体" charset="0"/>
                  <a:ea typeface="宋体" charset="0"/>
                  <a:cs typeface="宋体" charset="0"/>
                </a:rPr>
                <a:t>根据用户的深层次需求</a:t>
              </a:r>
              <a:r>
                <a:rPr lang="zh-CN" altLang="en-US">
                  <a:solidFill>
                    <a:schemeClr val="tx1">
                      <a:lumMod val="95000"/>
                      <a:lumOff val="5000"/>
                    </a:schemeClr>
                  </a:solidFill>
                  <a:latin typeface="宋体" charset="0"/>
                  <a:ea typeface="宋体" charset="0"/>
                  <a:cs typeface="宋体" charset="0"/>
                  <a:sym typeface="+mn-ea"/>
                </a:rPr>
                <a:t>，基于公司海量数据提供定制服务。</a:t>
              </a:r>
              <a:endParaRPr lang="zh-CN" altLang="en-US">
                <a:solidFill>
                  <a:schemeClr val="tx1">
                    <a:lumMod val="95000"/>
                    <a:lumOff val="5000"/>
                  </a:schemeClr>
                </a:solidFill>
                <a:latin typeface="宋体" charset="0"/>
                <a:ea typeface="宋体" charset="0"/>
                <a:cs typeface="宋体" charset="0"/>
                <a:sym typeface="+mn-ea"/>
              </a:endParaRPr>
            </a:p>
          </p:txBody>
        </p:sp>
        <p:sp>
          <p:nvSpPr>
            <p:cNvPr id="25" name="Rectangle 36"/>
            <p:cNvSpPr/>
            <p:nvPr/>
          </p:nvSpPr>
          <p:spPr>
            <a:xfrm>
              <a:off x="6589378" y="5127159"/>
              <a:ext cx="4328227" cy="376728"/>
            </a:xfrm>
            <a:prstGeom prst="rect">
              <a:avLst/>
            </a:prstGeom>
          </p:spPr>
          <p:txBody>
            <a:bodyPr wrap="none">
              <a:noAutofit/>
            </a:bodyPr>
            <a:lstStyle/>
            <a:p>
              <a:pPr lvl="0" algn="l"/>
              <a:r>
                <a:rPr lang="zh-CN" altLang="en-US" sz="2000" b="1">
                  <a:solidFill>
                    <a:srgbClr val="4472C4"/>
                  </a:solidFill>
                  <a:latin typeface="宋体" charset="0"/>
                  <a:ea typeface="宋体" charset="0"/>
                  <a:cs typeface="宋体" charset="0"/>
                  <a:sym typeface="+mn-ea"/>
                </a:rPr>
                <a:t>持续创新服务</a:t>
              </a:r>
              <a:endParaRPr lang="zh-CN" altLang="en-US" sz="2000" b="1">
                <a:solidFill>
                  <a:srgbClr val="4472C4"/>
                </a:solidFill>
                <a:latin typeface="宋体" charset="0"/>
                <a:ea typeface="宋体" charset="0"/>
                <a:cs typeface="宋体" charset="0"/>
              </a:endParaRPr>
            </a:p>
          </p:txBody>
        </p:sp>
        <p:sp>
          <p:nvSpPr>
            <p:cNvPr id="26" name="Rectangle 37"/>
            <p:cNvSpPr/>
            <p:nvPr/>
          </p:nvSpPr>
          <p:spPr>
            <a:xfrm>
              <a:off x="6589378" y="5389046"/>
              <a:ext cx="5023626" cy="1010482"/>
            </a:xfrm>
            <a:prstGeom prst="rect">
              <a:avLst/>
            </a:prstGeom>
          </p:spPr>
          <p:txBody>
            <a:bodyPr wrap="square">
              <a:noAutofit/>
            </a:bodyPr>
            <a:lstStyle/>
            <a:p>
              <a:pPr lvl="0" algn="l">
                <a:lnSpc>
                  <a:spcPct val="120000"/>
                </a:lnSpc>
                <a:buClrTx/>
                <a:buSzTx/>
                <a:buFontTx/>
              </a:pPr>
              <a:r>
                <a:rPr lang="zh-CN" altLang="en-US">
                  <a:solidFill>
                    <a:schemeClr val="tx1">
                      <a:lumMod val="95000"/>
                      <a:lumOff val="5000"/>
                    </a:schemeClr>
                  </a:solidFill>
                  <a:latin typeface="宋体" charset="0"/>
                  <a:ea typeface="宋体" charset="0"/>
                  <a:cs typeface="宋体" charset="0"/>
                  <a:sym typeface="+mn-ea"/>
                </a:rPr>
                <a:t>为了更大程度地发挥数据在教学科研方面上的作用，CCD数据平台提供专业精准的衍生指标数据库系列和热门专题数据库系列定制服务</a:t>
              </a:r>
              <a:endParaRPr lang="zh-CN" altLang="en-US">
                <a:solidFill>
                  <a:schemeClr val="tx1">
                    <a:lumMod val="95000"/>
                    <a:lumOff val="5000"/>
                  </a:schemeClr>
                </a:solidFill>
                <a:latin typeface="宋体" charset="0"/>
                <a:ea typeface="宋体" charset="0"/>
                <a:cs typeface="宋体" charset="0"/>
                <a:sym typeface="+mn-ea"/>
              </a:endParaRPr>
            </a:p>
          </p:txBody>
        </p:sp>
      </p:grpSp>
      <p:grpSp>
        <p:nvGrpSpPr>
          <p:cNvPr id="36" name="Group 30"/>
          <p:cNvGrpSpPr/>
          <p:nvPr/>
        </p:nvGrpSpPr>
        <p:grpSpPr>
          <a:xfrm>
            <a:off x="616453" y="-2"/>
            <a:ext cx="11431" cy="1195442"/>
            <a:chOff x="616453" y="-2"/>
            <a:chExt cx="11431" cy="1195442"/>
          </a:xfrm>
        </p:grpSpPr>
        <p:sp>
          <p:nvSpPr>
            <p:cNvPr id="37" name="Shape 1036"/>
            <p:cNvSpPr/>
            <p:nvPr/>
          </p:nvSpPr>
          <p:spPr>
            <a:xfrm rot="5400000" flipH="1">
              <a:off x="307844" y="872549"/>
              <a:ext cx="640080" cy="1"/>
            </a:xfrm>
            <a:prstGeom prst="line">
              <a:avLst/>
            </a:prstGeom>
            <a:noFill/>
            <a:ln w="25400" cap="flat">
              <a:solidFill>
                <a:srgbClr val="4472C4"/>
              </a:solidFill>
              <a:prstDash val="solid"/>
              <a:miter lim="800000"/>
            </a:ln>
            <a:effectLst/>
          </p:spPr>
          <p:txBody>
            <a:bodyPr wrap="square" lIns="45719" tIns="45719" rIns="45719" bIns="45719" numCol="1" anchor="t">
              <a:noAutofit/>
            </a:bodyPr>
            <a:lstStyle/>
            <a:p/>
          </p:txBody>
        </p:sp>
        <p:sp>
          <p:nvSpPr>
            <p:cNvPr id="38" name="Shape 1037"/>
            <p:cNvSpPr/>
            <p:nvPr/>
          </p:nvSpPr>
          <p:spPr>
            <a:xfrm rot="5400000" flipH="1">
              <a:off x="18732" y="597719"/>
              <a:ext cx="1195442" cy="0"/>
            </a:xfrm>
            <a:prstGeom prst="line">
              <a:avLst/>
            </a:prstGeom>
            <a:noFill/>
            <a:ln w="9525" cap="flat">
              <a:solidFill>
                <a:srgbClr val="4472C4"/>
              </a:solidFill>
              <a:prstDash val="solid"/>
              <a:miter lim="800000"/>
            </a:ln>
            <a:effectLst/>
          </p:spPr>
          <p:txBody>
            <a:bodyPr wrap="square" lIns="45719" tIns="45719" rIns="45719" bIns="45719" numCol="1" anchor="t">
              <a:noAutofit/>
            </a:bodyPr>
            <a:lstStyle/>
            <a:p/>
          </p:txBody>
        </p:sp>
      </p:grpSp>
      <p:sp>
        <p:nvSpPr>
          <p:cNvPr id="2" name="文本框 1"/>
          <p:cNvSpPr txBox="1"/>
          <p:nvPr/>
        </p:nvSpPr>
        <p:spPr>
          <a:xfrm>
            <a:off x="734695" y="419735"/>
            <a:ext cx="6436995" cy="614680"/>
          </a:xfrm>
          <a:prstGeom prst="rect">
            <a:avLst/>
          </a:prstGeom>
          <a:noFill/>
        </p:spPr>
        <p:txBody>
          <a:bodyPr wrap="square" rtlCol="0">
            <a:noAutofit/>
          </a:bodyPr>
          <a:p>
            <a:pPr algn="l">
              <a:buClrTx/>
              <a:buSzTx/>
              <a:buFontTx/>
            </a:pPr>
            <a:r>
              <a:rPr lang="zh-CN" altLang="en-US" sz="3700" b="1" dirty="0">
                <a:solidFill>
                  <a:srgbClr val="4472C4"/>
                </a:solidFill>
                <a:latin typeface="微软雅黑" panose="020B0503020204020204" pitchFamily="34" charset="-122"/>
                <a:ea typeface="微软雅黑" panose="020B0503020204020204" pitchFamily="34" charset="-122"/>
                <a:sym typeface="+mn-ea"/>
              </a:rPr>
              <a:t>CCD数据平台提供以下服务</a:t>
            </a:r>
            <a:endParaRPr lang="zh-CN" altLang="en-US" sz="3700" b="1" dirty="0">
              <a:solidFill>
                <a:srgbClr val="4472C4"/>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6522720" y="2845435"/>
            <a:ext cx="2667000" cy="393700"/>
          </a:xfrm>
          <a:prstGeom prst="rect">
            <a:avLst/>
          </a:prstGeom>
          <a:noFill/>
        </p:spPr>
        <p:txBody>
          <a:bodyPr wrap="square" rtlCol="0">
            <a:noAutofit/>
          </a:bodyPr>
          <a:p>
            <a:pPr algn="l"/>
            <a:r>
              <a:rPr lang="zh-CN" altLang="en-US" sz="2000" b="1">
                <a:solidFill>
                  <a:srgbClr val="4472C4"/>
                </a:solidFill>
                <a:latin typeface="宋体" charset="0"/>
                <a:ea typeface="宋体" charset="0"/>
                <a:cs typeface="宋体" charset="0"/>
                <a:sym typeface="+mn-ea"/>
              </a:rPr>
              <a:t>数据统计分析服务</a:t>
            </a:r>
            <a:endParaRPr lang="zh-CN" altLang="en-US" sz="2000" b="1">
              <a:solidFill>
                <a:srgbClr val="4472C4"/>
              </a:solidFill>
              <a:latin typeface="宋体" charset="0"/>
              <a:ea typeface="宋体" charset="0"/>
              <a:cs typeface="宋体" charset="0"/>
            </a:endParaRPr>
          </a:p>
        </p:txBody>
      </p:sp>
      <p:sp>
        <p:nvSpPr>
          <p:cNvPr id="29" name="Rectangle: Top Corners Rounded 13"/>
          <p:cNvSpPr/>
          <p:nvPr>
            <p:custDataLst>
              <p:tags r:id="rId5"/>
            </p:custDataLst>
          </p:nvPr>
        </p:nvSpPr>
        <p:spPr>
          <a:xfrm rot="10800000" flipH="1">
            <a:off x="6161925" y="1520672"/>
            <a:ext cx="64767" cy="793339"/>
          </a:xfrm>
          <a:prstGeom prst="round2SameRect">
            <a:avLst>
              <a:gd name="adj1" fmla="val 50000"/>
              <a:gd name="adj2" fmla="val 50000"/>
            </a:avLst>
          </a:prstGeom>
          <a:solidFill>
            <a:srgbClr val="2196F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a:latin typeface="微软雅黑" panose="020B0503020204020204" pitchFamily="34" charset="-122"/>
              <a:ea typeface="微软雅黑" panose="020B0503020204020204" pitchFamily="34"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rcRect r="46195" b="629"/>
          <a:stretch>
            <a:fillRect/>
          </a:stretch>
        </p:blipFill>
        <p:spPr>
          <a:xfrm>
            <a:off x="0" y="43134"/>
            <a:ext cx="6559918" cy="6814867"/>
          </a:xfrm>
          <a:custGeom>
            <a:avLst/>
            <a:gdLst>
              <a:gd name="connsiteX0" fmla="*/ 0 w 6559918"/>
              <a:gd name="connsiteY0" fmla="*/ 0 h 6814867"/>
              <a:gd name="connsiteX1" fmla="*/ 1869489 w 6559918"/>
              <a:gd name="connsiteY1" fmla="*/ 0 h 6814867"/>
              <a:gd name="connsiteX2" fmla="*/ 1885572 w 6559918"/>
              <a:gd name="connsiteY2" fmla="*/ 661 h 6814867"/>
              <a:gd name="connsiteX3" fmla="*/ 10641 w 6559918"/>
              <a:gd name="connsiteY3" fmla="*/ 6809897 h 6814867"/>
              <a:gd name="connsiteX4" fmla="*/ 0 w 6559918"/>
              <a:gd name="connsiteY4" fmla="*/ 6814867 h 6814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18" h="6814867">
                <a:moveTo>
                  <a:pt x="0" y="0"/>
                </a:moveTo>
                <a:lnTo>
                  <a:pt x="1869489" y="0"/>
                </a:lnTo>
                <a:lnTo>
                  <a:pt x="1885572" y="661"/>
                </a:lnTo>
                <a:cubicBezTo>
                  <a:pt x="13219615" y="575161"/>
                  <a:pt x="432922" y="6612118"/>
                  <a:pt x="10641" y="6809897"/>
                </a:cubicBezTo>
                <a:lnTo>
                  <a:pt x="0" y="6814867"/>
                </a:lnTo>
                <a:close/>
              </a:path>
            </a:pathLst>
          </a:custGeom>
          <a:noFill/>
        </p:spPr>
      </p:pic>
      <p:grpSp>
        <p:nvGrpSpPr>
          <p:cNvPr id="10" name="组合 9"/>
          <p:cNvGrpSpPr/>
          <p:nvPr/>
        </p:nvGrpSpPr>
        <p:grpSpPr>
          <a:xfrm>
            <a:off x="6559918" y="3091582"/>
            <a:ext cx="4664847" cy="685452"/>
            <a:chOff x="6559918" y="3288706"/>
            <a:chExt cx="4664847" cy="685452"/>
          </a:xfrm>
        </p:grpSpPr>
        <p:sp>
          <p:nvSpPr>
            <p:cNvPr id="4" name="MH_Other_1"/>
            <p:cNvSpPr>
              <a:spLocks noChangeAspect="1"/>
            </p:cNvSpPr>
            <p:nvPr>
              <p:custDataLst>
                <p:tags r:id="rId2"/>
              </p:custDataLst>
            </p:nvPr>
          </p:nvSpPr>
          <p:spPr>
            <a:xfrm>
              <a:off x="6559918" y="3288706"/>
              <a:ext cx="684027" cy="685452"/>
            </a:xfrm>
            <a:prstGeom prst="ellipse">
              <a:avLst/>
            </a:prstGeom>
            <a:solidFill>
              <a:schemeClr val="bg1"/>
            </a:solidFill>
            <a:ln w="57150" cap="flat" cmpd="sng" algn="ctr">
              <a:solidFill>
                <a:srgbClr val="4472C4"/>
              </a:solidFill>
              <a:prstDash val="solid"/>
            </a:ln>
            <a:effectLst/>
          </p:spPr>
          <p:txBody>
            <a:bodyPr lIns="0" tIns="0" rIns="0" bIns="0" anchor="ctr"/>
            <a:lstStyle/>
            <a:p>
              <a:pPr algn="ctr">
                <a:defRPr/>
              </a:pPr>
              <a:r>
                <a:rPr lang="en-US" altLang="zh-CN" sz="4400" b="1" kern="0" dirty="0">
                  <a:solidFill>
                    <a:srgbClr val="4472C4"/>
                  </a:solidFill>
                  <a:latin typeface="微软雅黑" panose="020B0503020204020204" pitchFamily="34" charset="-122"/>
                  <a:ea typeface="微软雅黑" panose="020B0503020204020204" pitchFamily="34" charset="-122"/>
                  <a:sym typeface="Arial" panose="020B0604020202090204" pitchFamily="34" charset="0"/>
                </a:rPr>
                <a:t>3</a:t>
              </a:r>
              <a:endParaRPr lang="en-US" altLang="zh-CN" sz="4400" b="1" kern="0" dirty="0">
                <a:solidFill>
                  <a:srgbClr val="4472C4"/>
                </a:solidFill>
                <a:latin typeface="微软雅黑" panose="020B0503020204020204" pitchFamily="34" charset="-122"/>
                <a:ea typeface="微软雅黑" panose="020B0503020204020204" pitchFamily="34" charset="-122"/>
                <a:sym typeface="Arial" panose="020B0604020202090204" pitchFamily="34" charset="0"/>
              </a:endParaRPr>
            </a:p>
          </p:txBody>
        </p:sp>
        <p:sp>
          <p:nvSpPr>
            <p:cNvPr id="5" name="MH_Text_1"/>
            <p:cNvSpPr/>
            <p:nvPr>
              <p:custDataLst>
                <p:tags r:id="rId3"/>
              </p:custDataLst>
            </p:nvPr>
          </p:nvSpPr>
          <p:spPr>
            <a:xfrm>
              <a:off x="7572824" y="3349265"/>
              <a:ext cx="3651941" cy="553720"/>
            </a:xfrm>
            <a:prstGeom prst="rect">
              <a:avLst/>
            </a:prstGeom>
          </p:spPr>
          <p:txBody>
            <a:bodyPr wrap="square" lIns="0" tIns="0" rIns="0" bIns="0" anchor="ctr">
              <a:spAutoFit/>
            </a:bodyPr>
            <a:lstStyle/>
            <a:p>
              <a:r>
                <a:rPr lang="zh-CN" altLang="en-US" sz="3600" b="1" dirty="0">
                  <a:solidFill>
                    <a:srgbClr val="4472C4"/>
                  </a:solidFill>
                  <a:latin typeface="微软雅黑" panose="020B0503020204020204" pitchFamily="34" charset="-122"/>
                  <a:ea typeface="微软雅黑" panose="020B0503020204020204" pitchFamily="34" charset="-122"/>
                  <a:sym typeface="Arial" panose="020B0604020202090204" pitchFamily="34" charset="0"/>
                </a:rPr>
                <a:t>展望未来</a:t>
              </a:r>
              <a:endParaRPr lang="zh-CN" altLang="en-US" sz="1600" b="1" dirty="0">
                <a:solidFill>
                  <a:srgbClr val="4472C4"/>
                </a:solidFill>
                <a:latin typeface="微软雅黑" panose="020B0503020204020204" pitchFamily="34" charset="-122"/>
                <a:ea typeface="微软雅黑" panose="020B0503020204020204" pitchFamily="34" charset="-122"/>
                <a:sym typeface="Arial" panose="020B0604020202090204" pitchFamily="34" charset="0"/>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p:cNvGrpSpPr/>
          <p:nvPr/>
        </p:nvGrpSpPr>
        <p:grpSpPr>
          <a:xfrm>
            <a:off x="940538" y="1338373"/>
            <a:ext cx="10230478" cy="5173375"/>
            <a:chOff x="946253" y="1812083"/>
            <a:chExt cx="10230478" cy="5173375"/>
          </a:xfrm>
        </p:grpSpPr>
        <p:grpSp>
          <p:nvGrpSpPr>
            <p:cNvPr id="2" name="Group 11"/>
            <p:cNvGrpSpPr/>
            <p:nvPr/>
          </p:nvGrpSpPr>
          <p:grpSpPr>
            <a:xfrm>
              <a:off x="1023498" y="5189678"/>
              <a:ext cx="10153014" cy="1795780"/>
              <a:chOff x="2194602" y="1834693"/>
              <a:chExt cx="7921786" cy="1401140"/>
            </a:xfrm>
          </p:grpSpPr>
          <p:sp>
            <p:nvSpPr>
              <p:cNvPr id="3" name="Rectangle 12"/>
              <p:cNvSpPr/>
              <p:nvPr/>
            </p:nvSpPr>
            <p:spPr>
              <a:xfrm>
                <a:off x="2540923" y="1834693"/>
                <a:ext cx="7575465" cy="1401140"/>
              </a:xfrm>
              <a:prstGeom prst="rect">
                <a:avLst/>
              </a:prstGeom>
            </p:spPr>
            <p:txBody>
              <a:bodyPr wrap="square">
                <a:noAutofit/>
              </a:bodyPr>
              <a:lstStyle/>
              <a:p>
                <a:pPr>
                  <a:lnSpc>
                    <a:spcPct val="130000"/>
                  </a:lnSpc>
                </a:pPr>
                <a:r>
                  <a:rPr lang="zh-CN" altLang="en-US" sz="2400" dirty="0">
                    <a:solidFill>
                      <a:srgbClr val="4472C4"/>
                    </a:solidFill>
                    <a:latin typeface="微软雅黑" panose="020B0503020204020204" pitchFamily="34" charset="-122"/>
                    <a:ea typeface="微软雅黑" panose="020B0503020204020204" pitchFamily="34" charset="-122"/>
                  </a:rPr>
                  <a:t>正在引进的数据有：</a:t>
                </a:r>
                <a:endParaRPr lang="zh-CN" altLang="en-US" sz="2400" dirty="0">
                  <a:solidFill>
                    <a:srgbClr val="4472C4"/>
                  </a:solidFill>
                  <a:latin typeface="微软雅黑" panose="020B0503020204020204" pitchFamily="34" charset="-122"/>
                  <a:ea typeface="微软雅黑" panose="020B0503020204020204" pitchFamily="34" charset="-122"/>
                </a:endParaRPr>
              </a:p>
              <a:p>
                <a:pPr>
                  <a:lnSpc>
                    <a:spcPct val="130000"/>
                  </a:lnSpc>
                </a:pPr>
                <a:r>
                  <a:rPr lang="en-US" altLang="zh-CN" sz="2000" dirty="0">
                    <a:latin typeface="微软雅黑" panose="020B0503020204020204" pitchFamily="34" charset="-122"/>
                    <a:ea typeface="微软雅黑" panose="020B0503020204020204" pitchFamily="34" charset="-122"/>
                  </a:rPr>
                  <a:t>       1.</a:t>
                </a:r>
                <a:r>
                  <a:rPr lang="zh-CN" altLang="en-US" sz="2000" dirty="0">
                    <a:latin typeface="微软雅黑" panose="020B0503020204020204" pitchFamily="34" charset="-122"/>
                    <a:ea typeface="微软雅黑" panose="020B0503020204020204" pitchFamily="34" charset="-122"/>
                  </a:rPr>
                  <a:t>顺丰物流数据</a:t>
                </a:r>
                <a:endParaRPr lang="zh-CN" altLang="en-US" sz="2000" dirty="0">
                  <a:latin typeface="微软雅黑" panose="020B0503020204020204" pitchFamily="34" charset="-122"/>
                  <a:ea typeface="微软雅黑" panose="020B0503020204020204" pitchFamily="34" charset="-122"/>
                </a:endParaRPr>
              </a:p>
              <a:p>
                <a:pPr>
                  <a:lnSpc>
                    <a:spcPct val="130000"/>
                  </a:lnSpc>
                </a:pPr>
                <a:r>
                  <a:rPr lang="en-US" altLang="zh-CN" sz="2000" dirty="0">
                    <a:latin typeface="微软雅黑" panose="020B0503020204020204" pitchFamily="34" charset="-122"/>
                    <a:ea typeface="微软雅黑" panose="020B0503020204020204" pitchFamily="34" charset="-122"/>
                  </a:rPr>
                  <a:t>       2.</a:t>
                </a:r>
                <a:r>
                  <a:rPr lang="zh-CN" altLang="en-US" sz="2000" dirty="0">
                    <a:latin typeface="微软雅黑" panose="020B0503020204020204" pitchFamily="34" charset="-122"/>
                    <a:ea typeface="微软雅黑" panose="020B0503020204020204" pitchFamily="34" charset="-122"/>
                  </a:rPr>
                  <a:t>决策</a:t>
                </a:r>
                <a:r>
                  <a:rPr lang="zh-CN" altLang="en-US" sz="2000" dirty="0">
                    <a:latin typeface="微软雅黑" panose="020B0503020204020204" pitchFamily="34" charset="-122"/>
                    <a:ea typeface="微软雅黑" panose="020B0503020204020204" pitchFamily="34" charset="-122"/>
                  </a:rPr>
                  <a:t>大数据平台模块包含：数字经济，双碳经济，营商环境，</a:t>
                </a:r>
                <a:r>
                  <a:rPr lang="en-US" altLang="zh-CN" sz="2000" dirty="0">
                    <a:latin typeface="微软雅黑" panose="020B0503020204020204" pitchFamily="34" charset="-122"/>
                    <a:ea typeface="微软雅黑" panose="020B0503020204020204" pitchFamily="34" charset="-122"/>
                  </a:rPr>
                  <a:t>ESG</a:t>
                </a:r>
                <a:r>
                  <a:rPr lang="zh-CN" altLang="en-US" sz="2000" dirty="0">
                    <a:latin typeface="微软雅黑" panose="020B0503020204020204" pitchFamily="34" charset="-122"/>
                    <a:ea typeface="微软雅黑" panose="020B0503020204020204" pitchFamily="34" charset="-122"/>
                  </a:rPr>
                  <a:t>评级，工商</a:t>
                </a:r>
                <a:endParaRPr lang="zh-CN" altLang="en-US" sz="2000" dirty="0">
                  <a:latin typeface="微软雅黑" panose="020B0503020204020204" pitchFamily="34" charset="-122"/>
                  <a:ea typeface="微软雅黑" panose="020B0503020204020204" pitchFamily="34" charset="-122"/>
                </a:endParaRPr>
              </a:p>
              <a:p>
                <a:pPr>
                  <a:lnSpc>
                    <a:spcPct val="130000"/>
                  </a:lnSpc>
                </a:pPr>
                <a:r>
                  <a:rPr lang="zh-CN" altLang="en-US" sz="2000" dirty="0">
                    <a:latin typeface="微软雅黑" panose="020B0503020204020204" pitchFamily="34" charset="-122"/>
                    <a:ea typeface="微软雅黑" panose="020B0503020204020204" pitchFamily="34" charset="-122"/>
                  </a:rPr>
                  <a:t> </a:t>
                </a:r>
                <a:r>
                  <a:rPr lang="en-US" altLang="zh-CN" sz="20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企业相关数据，招聘，专利等等统计数据</a:t>
                </a:r>
                <a:endParaRPr lang="zh-CN" altLang="en-US" sz="2000" dirty="0">
                  <a:latin typeface="微软雅黑" panose="020B0503020204020204" pitchFamily="34" charset="-122"/>
                  <a:ea typeface="微软雅黑" panose="020B0503020204020204" pitchFamily="34" charset="-122"/>
                </a:endParaRPr>
              </a:p>
              <a:p>
                <a:pPr>
                  <a:lnSpc>
                    <a:spcPct val="130000"/>
                  </a:lnSpc>
                </a:pPr>
                <a:endParaRPr lang="en-US" altLang="zh-CN" sz="2000" dirty="0">
                  <a:latin typeface="微软雅黑" panose="020B0503020204020204" pitchFamily="34" charset="-122"/>
                  <a:ea typeface="微软雅黑" panose="020B0503020204020204" pitchFamily="34" charset="-122"/>
                </a:endParaRPr>
              </a:p>
            </p:txBody>
          </p:sp>
          <p:sp>
            <p:nvSpPr>
              <p:cNvPr id="4" name="Shape 2778"/>
              <p:cNvSpPr/>
              <p:nvPr/>
            </p:nvSpPr>
            <p:spPr>
              <a:xfrm>
                <a:off x="2194602" y="200909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7481" y="12956"/>
                    </a:moveTo>
                    <a:cubicBezTo>
                      <a:pt x="17070" y="12258"/>
                      <a:pt x="16576" y="11533"/>
                      <a:pt x="16011" y="10795"/>
                    </a:cubicBezTo>
                    <a:cubicBezTo>
                      <a:pt x="16573" y="10063"/>
                      <a:pt x="17072" y="9339"/>
                      <a:pt x="17481" y="8644"/>
                    </a:cubicBezTo>
                    <a:cubicBezTo>
                      <a:pt x="19410" y="9181"/>
                      <a:pt x="20618" y="9948"/>
                      <a:pt x="20618" y="10800"/>
                    </a:cubicBezTo>
                    <a:cubicBezTo>
                      <a:pt x="20618" y="11652"/>
                      <a:pt x="19410" y="12419"/>
                      <a:pt x="17481" y="12956"/>
                    </a:cubicBezTo>
                    <a:moveTo>
                      <a:pt x="17742" y="17743"/>
                    </a:moveTo>
                    <a:cubicBezTo>
                      <a:pt x="17140" y="18345"/>
                      <a:pt x="15740" y="18028"/>
                      <a:pt x="13996" y="17045"/>
                    </a:cubicBezTo>
                    <a:cubicBezTo>
                      <a:pt x="14198" y="16261"/>
                      <a:pt x="14365" y="15406"/>
                      <a:pt x="14487" y="14488"/>
                    </a:cubicBezTo>
                    <a:cubicBezTo>
                      <a:pt x="15405" y="14366"/>
                      <a:pt x="16261" y="14198"/>
                      <a:pt x="17044" y="13996"/>
                    </a:cubicBezTo>
                    <a:cubicBezTo>
                      <a:pt x="18028" y="15740"/>
                      <a:pt x="18345" y="17140"/>
                      <a:pt x="17742" y="17743"/>
                    </a:cubicBezTo>
                    <a:moveTo>
                      <a:pt x="15404" y="11561"/>
                    </a:moveTo>
                    <a:cubicBezTo>
                      <a:pt x="15837" y="12119"/>
                      <a:pt x="16219" y="12662"/>
                      <a:pt x="16554" y="13185"/>
                    </a:cubicBezTo>
                    <a:cubicBezTo>
                      <a:pt x="15950" y="13317"/>
                      <a:pt x="15295" y="13429"/>
                      <a:pt x="14597" y="13517"/>
                    </a:cubicBezTo>
                    <a:cubicBezTo>
                      <a:pt x="14631" y="13155"/>
                      <a:pt x="14655" y="12784"/>
                      <a:pt x="14677" y="12409"/>
                    </a:cubicBezTo>
                    <a:cubicBezTo>
                      <a:pt x="14930" y="12127"/>
                      <a:pt x="15170" y="11844"/>
                      <a:pt x="15404" y="11561"/>
                    </a:cubicBezTo>
                    <a:moveTo>
                      <a:pt x="15402" y="10032"/>
                    </a:moveTo>
                    <a:cubicBezTo>
                      <a:pt x="15170" y="9752"/>
                      <a:pt x="14928" y="9471"/>
                      <a:pt x="14677" y="9191"/>
                    </a:cubicBezTo>
                    <a:cubicBezTo>
                      <a:pt x="14655" y="8817"/>
                      <a:pt x="14631" y="8445"/>
                      <a:pt x="14597" y="8084"/>
                    </a:cubicBezTo>
                    <a:cubicBezTo>
                      <a:pt x="15295" y="8171"/>
                      <a:pt x="15950" y="8283"/>
                      <a:pt x="16554" y="8415"/>
                    </a:cubicBezTo>
                    <a:cubicBezTo>
                      <a:pt x="16221" y="8935"/>
                      <a:pt x="15832" y="9478"/>
                      <a:pt x="15402" y="10032"/>
                    </a:cubicBezTo>
                    <a:moveTo>
                      <a:pt x="17742" y="3857"/>
                    </a:moveTo>
                    <a:cubicBezTo>
                      <a:pt x="18345" y="4460"/>
                      <a:pt x="18028" y="5860"/>
                      <a:pt x="17044" y="7604"/>
                    </a:cubicBezTo>
                    <a:cubicBezTo>
                      <a:pt x="16261" y="7402"/>
                      <a:pt x="15405" y="7234"/>
                      <a:pt x="14487" y="7112"/>
                    </a:cubicBezTo>
                    <a:cubicBezTo>
                      <a:pt x="14365" y="6194"/>
                      <a:pt x="14198" y="5339"/>
                      <a:pt x="13996" y="4555"/>
                    </a:cubicBezTo>
                    <a:cubicBezTo>
                      <a:pt x="15740" y="3572"/>
                      <a:pt x="17140" y="3255"/>
                      <a:pt x="17742" y="3857"/>
                    </a:cubicBezTo>
                    <a:moveTo>
                      <a:pt x="13718" y="12012"/>
                    </a:moveTo>
                    <a:cubicBezTo>
                      <a:pt x="13448" y="12303"/>
                      <a:pt x="13172" y="12593"/>
                      <a:pt x="12882" y="12883"/>
                    </a:cubicBezTo>
                    <a:cubicBezTo>
                      <a:pt x="12593" y="13172"/>
                      <a:pt x="12303" y="13449"/>
                      <a:pt x="12012" y="13719"/>
                    </a:cubicBezTo>
                    <a:cubicBezTo>
                      <a:pt x="11614" y="13733"/>
                      <a:pt x="11212" y="13745"/>
                      <a:pt x="10800" y="13745"/>
                    </a:cubicBezTo>
                    <a:cubicBezTo>
                      <a:pt x="10387" y="13745"/>
                      <a:pt x="9985" y="13733"/>
                      <a:pt x="9587" y="13719"/>
                    </a:cubicBezTo>
                    <a:cubicBezTo>
                      <a:pt x="9297" y="13449"/>
                      <a:pt x="9006" y="13172"/>
                      <a:pt x="8717" y="12883"/>
                    </a:cubicBezTo>
                    <a:cubicBezTo>
                      <a:pt x="8428" y="12593"/>
                      <a:pt x="8152" y="12303"/>
                      <a:pt x="7881" y="12012"/>
                    </a:cubicBezTo>
                    <a:cubicBezTo>
                      <a:pt x="7866" y="11614"/>
                      <a:pt x="7855" y="11212"/>
                      <a:pt x="7855" y="10800"/>
                    </a:cubicBezTo>
                    <a:cubicBezTo>
                      <a:pt x="7855" y="10388"/>
                      <a:pt x="7866" y="9986"/>
                      <a:pt x="7881" y="9587"/>
                    </a:cubicBezTo>
                    <a:cubicBezTo>
                      <a:pt x="8152" y="9297"/>
                      <a:pt x="8428" y="9007"/>
                      <a:pt x="8717" y="8717"/>
                    </a:cubicBezTo>
                    <a:cubicBezTo>
                      <a:pt x="9006" y="8428"/>
                      <a:pt x="9297" y="8151"/>
                      <a:pt x="9587" y="7881"/>
                    </a:cubicBezTo>
                    <a:cubicBezTo>
                      <a:pt x="9985" y="7867"/>
                      <a:pt x="10387" y="7855"/>
                      <a:pt x="10800" y="7855"/>
                    </a:cubicBezTo>
                    <a:cubicBezTo>
                      <a:pt x="11212" y="7855"/>
                      <a:pt x="11614" y="7867"/>
                      <a:pt x="12012" y="7881"/>
                    </a:cubicBezTo>
                    <a:cubicBezTo>
                      <a:pt x="12303" y="8151"/>
                      <a:pt x="12593" y="8428"/>
                      <a:pt x="12882" y="8717"/>
                    </a:cubicBezTo>
                    <a:cubicBezTo>
                      <a:pt x="13172" y="9007"/>
                      <a:pt x="13448" y="9297"/>
                      <a:pt x="13718" y="9587"/>
                    </a:cubicBezTo>
                    <a:cubicBezTo>
                      <a:pt x="13733" y="9986"/>
                      <a:pt x="13745" y="10388"/>
                      <a:pt x="13745" y="10800"/>
                    </a:cubicBezTo>
                    <a:cubicBezTo>
                      <a:pt x="13745" y="11212"/>
                      <a:pt x="13733" y="11614"/>
                      <a:pt x="13718" y="12012"/>
                    </a:cubicBezTo>
                    <a:moveTo>
                      <a:pt x="13185" y="16555"/>
                    </a:moveTo>
                    <a:cubicBezTo>
                      <a:pt x="12662" y="16219"/>
                      <a:pt x="12120" y="15837"/>
                      <a:pt x="11561" y="15404"/>
                    </a:cubicBezTo>
                    <a:cubicBezTo>
                      <a:pt x="11844" y="15170"/>
                      <a:pt x="12127" y="14931"/>
                      <a:pt x="12409" y="14677"/>
                    </a:cubicBezTo>
                    <a:cubicBezTo>
                      <a:pt x="12783" y="14655"/>
                      <a:pt x="13155" y="14631"/>
                      <a:pt x="13517" y="14597"/>
                    </a:cubicBezTo>
                    <a:cubicBezTo>
                      <a:pt x="13429" y="15295"/>
                      <a:pt x="13316" y="15950"/>
                      <a:pt x="13185" y="16555"/>
                    </a:cubicBezTo>
                    <a:moveTo>
                      <a:pt x="10800" y="20618"/>
                    </a:moveTo>
                    <a:cubicBezTo>
                      <a:pt x="9948" y="20618"/>
                      <a:pt x="9181" y="19410"/>
                      <a:pt x="8643" y="17481"/>
                    </a:cubicBezTo>
                    <a:cubicBezTo>
                      <a:pt x="9339" y="17072"/>
                      <a:pt x="10062" y="16573"/>
                      <a:pt x="10795" y="16011"/>
                    </a:cubicBezTo>
                    <a:cubicBezTo>
                      <a:pt x="11532" y="16576"/>
                      <a:pt x="12258" y="17070"/>
                      <a:pt x="12957" y="17481"/>
                    </a:cubicBezTo>
                    <a:cubicBezTo>
                      <a:pt x="12419" y="19410"/>
                      <a:pt x="11652" y="20618"/>
                      <a:pt x="10800" y="20618"/>
                    </a:cubicBezTo>
                    <a:moveTo>
                      <a:pt x="8083" y="14597"/>
                    </a:moveTo>
                    <a:cubicBezTo>
                      <a:pt x="8445" y="14631"/>
                      <a:pt x="8816" y="14655"/>
                      <a:pt x="9190" y="14677"/>
                    </a:cubicBezTo>
                    <a:cubicBezTo>
                      <a:pt x="9471" y="14929"/>
                      <a:pt x="9751" y="15170"/>
                      <a:pt x="10032" y="15403"/>
                    </a:cubicBezTo>
                    <a:cubicBezTo>
                      <a:pt x="9478" y="15832"/>
                      <a:pt x="8935" y="16221"/>
                      <a:pt x="8415" y="16555"/>
                    </a:cubicBezTo>
                    <a:cubicBezTo>
                      <a:pt x="8283" y="15950"/>
                      <a:pt x="8171" y="15295"/>
                      <a:pt x="8083" y="14597"/>
                    </a:cubicBezTo>
                    <a:moveTo>
                      <a:pt x="8415" y="5045"/>
                    </a:moveTo>
                    <a:cubicBezTo>
                      <a:pt x="8938" y="5381"/>
                      <a:pt x="9480" y="5762"/>
                      <a:pt x="10038" y="6196"/>
                    </a:cubicBezTo>
                    <a:cubicBezTo>
                      <a:pt x="9756" y="6430"/>
                      <a:pt x="9473" y="6670"/>
                      <a:pt x="9190" y="6924"/>
                    </a:cubicBezTo>
                    <a:cubicBezTo>
                      <a:pt x="8816" y="6945"/>
                      <a:pt x="8445" y="6969"/>
                      <a:pt x="8083" y="7003"/>
                    </a:cubicBezTo>
                    <a:cubicBezTo>
                      <a:pt x="8171" y="6305"/>
                      <a:pt x="8283" y="5650"/>
                      <a:pt x="8415" y="5045"/>
                    </a:cubicBezTo>
                    <a:moveTo>
                      <a:pt x="10800" y="982"/>
                    </a:moveTo>
                    <a:cubicBezTo>
                      <a:pt x="11652" y="982"/>
                      <a:pt x="12419" y="2191"/>
                      <a:pt x="12957" y="4119"/>
                    </a:cubicBezTo>
                    <a:cubicBezTo>
                      <a:pt x="12261" y="4528"/>
                      <a:pt x="11537" y="5027"/>
                      <a:pt x="10804" y="5589"/>
                    </a:cubicBezTo>
                    <a:cubicBezTo>
                      <a:pt x="10067" y="5024"/>
                      <a:pt x="9341" y="4530"/>
                      <a:pt x="8643" y="4119"/>
                    </a:cubicBezTo>
                    <a:cubicBezTo>
                      <a:pt x="9181" y="2191"/>
                      <a:pt x="9948" y="982"/>
                      <a:pt x="10800" y="982"/>
                    </a:cubicBezTo>
                    <a:moveTo>
                      <a:pt x="13517" y="7003"/>
                    </a:moveTo>
                    <a:cubicBezTo>
                      <a:pt x="13155" y="6969"/>
                      <a:pt x="12783" y="6945"/>
                      <a:pt x="12409" y="6924"/>
                    </a:cubicBezTo>
                    <a:cubicBezTo>
                      <a:pt x="12129" y="6671"/>
                      <a:pt x="11848" y="6430"/>
                      <a:pt x="11568" y="6198"/>
                    </a:cubicBezTo>
                    <a:cubicBezTo>
                      <a:pt x="12122" y="5768"/>
                      <a:pt x="12665" y="5379"/>
                      <a:pt x="13185" y="5045"/>
                    </a:cubicBezTo>
                    <a:cubicBezTo>
                      <a:pt x="13316" y="5650"/>
                      <a:pt x="13429" y="6305"/>
                      <a:pt x="13517" y="7003"/>
                    </a:cubicBezTo>
                    <a:moveTo>
                      <a:pt x="7112" y="7112"/>
                    </a:moveTo>
                    <a:cubicBezTo>
                      <a:pt x="6194" y="7234"/>
                      <a:pt x="5339" y="7402"/>
                      <a:pt x="4555" y="7604"/>
                    </a:cubicBezTo>
                    <a:cubicBezTo>
                      <a:pt x="3572" y="5860"/>
                      <a:pt x="3255" y="4460"/>
                      <a:pt x="3858" y="3857"/>
                    </a:cubicBezTo>
                    <a:cubicBezTo>
                      <a:pt x="4460" y="3255"/>
                      <a:pt x="5860" y="3572"/>
                      <a:pt x="7604" y="4555"/>
                    </a:cubicBezTo>
                    <a:cubicBezTo>
                      <a:pt x="7402" y="5339"/>
                      <a:pt x="7234" y="6194"/>
                      <a:pt x="7112" y="7112"/>
                    </a:cubicBezTo>
                    <a:moveTo>
                      <a:pt x="3858" y="17743"/>
                    </a:moveTo>
                    <a:cubicBezTo>
                      <a:pt x="3255" y="17140"/>
                      <a:pt x="3572" y="15740"/>
                      <a:pt x="4555" y="13996"/>
                    </a:cubicBezTo>
                    <a:cubicBezTo>
                      <a:pt x="5339" y="14198"/>
                      <a:pt x="6194" y="14366"/>
                      <a:pt x="7112" y="14488"/>
                    </a:cubicBezTo>
                    <a:cubicBezTo>
                      <a:pt x="7234" y="15406"/>
                      <a:pt x="7402" y="16261"/>
                      <a:pt x="7604" y="17045"/>
                    </a:cubicBezTo>
                    <a:cubicBezTo>
                      <a:pt x="5860" y="18028"/>
                      <a:pt x="4460" y="18345"/>
                      <a:pt x="3858" y="17743"/>
                    </a:cubicBezTo>
                    <a:moveTo>
                      <a:pt x="7003" y="13517"/>
                    </a:moveTo>
                    <a:cubicBezTo>
                      <a:pt x="6305" y="13429"/>
                      <a:pt x="5650" y="13317"/>
                      <a:pt x="5045" y="13185"/>
                    </a:cubicBezTo>
                    <a:cubicBezTo>
                      <a:pt x="5379" y="12665"/>
                      <a:pt x="5768" y="12122"/>
                      <a:pt x="6197" y="11568"/>
                    </a:cubicBezTo>
                    <a:cubicBezTo>
                      <a:pt x="6429" y="11848"/>
                      <a:pt x="6671" y="12129"/>
                      <a:pt x="6923" y="12409"/>
                    </a:cubicBezTo>
                    <a:cubicBezTo>
                      <a:pt x="6944" y="12784"/>
                      <a:pt x="6968" y="13155"/>
                      <a:pt x="7003" y="13517"/>
                    </a:cubicBezTo>
                    <a:moveTo>
                      <a:pt x="6923" y="9191"/>
                    </a:moveTo>
                    <a:cubicBezTo>
                      <a:pt x="6669" y="9473"/>
                      <a:pt x="6429" y="9756"/>
                      <a:pt x="6196" y="10039"/>
                    </a:cubicBezTo>
                    <a:cubicBezTo>
                      <a:pt x="5763" y="9481"/>
                      <a:pt x="5381" y="8938"/>
                      <a:pt x="5045" y="8415"/>
                    </a:cubicBezTo>
                    <a:cubicBezTo>
                      <a:pt x="5650" y="8283"/>
                      <a:pt x="6305" y="8171"/>
                      <a:pt x="7003" y="8084"/>
                    </a:cubicBezTo>
                    <a:cubicBezTo>
                      <a:pt x="6968" y="8445"/>
                      <a:pt x="6944" y="8816"/>
                      <a:pt x="6923" y="9191"/>
                    </a:cubicBezTo>
                    <a:moveTo>
                      <a:pt x="982" y="10800"/>
                    </a:moveTo>
                    <a:cubicBezTo>
                      <a:pt x="982" y="9948"/>
                      <a:pt x="2190" y="9181"/>
                      <a:pt x="4119" y="8644"/>
                    </a:cubicBezTo>
                    <a:cubicBezTo>
                      <a:pt x="4530" y="9342"/>
                      <a:pt x="5023" y="10067"/>
                      <a:pt x="5588" y="10805"/>
                    </a:cubicBezTo>
                    <a:cubicBezTo>
                      <a:pt x="5027" y="11537"/>
                      <a:pt x="4528" y="12262"/>
                      <a:pt x="4119" y="12956"/>
                    </a:cubicBezTo>
                    <a:cubicBezTo>
                      <a:pt x="2190" y="12419"/>
                      <a:pt x="982" y="11652"/>
                      <a:pt x="982" y="10800"/>
                    </a:cubicBezTo>
                    <a:moveTo>
                      <a:pt x="21600" y="10800"/>
                    </a:moveTo>
                    <a:cubicBezTo>
                      <a:pt x="21600" y="9624"/>
                      <a:pt x="20173" y="8571"/>
                      <a:pt x="17918" y="7853"/>
                    </a:cubicBezTo>
                    <a:cubicBezTo>
                      <a:pt x="19002" y="5750"/>
                      <a:pt x="19269" y="3995"/>
                      <a:pt x="18437" y="3163"/>
                    </a:cubicBezTo>
                    <a:cubicBezTo>
                      <a:pt x="17605" y="2332"/>
                      <a:pt x="15850" y="2598"/>
                      <a:pt x="13748" y="3682"/>
                    </a:cubicBezTo>
                    <a:cubicBezTo>
                      <a:pt x="13029" y="1427"/>
                      <a:pt x="11976" y="0"/>
                      <a:pt x="10800" y="0"/>
                    </a:cubicBezTo>
                    <a:cubicBezTo>
                      <a:pt x="9623" y="0"/>
                      <a:pt x="8571" y="1427"/>
                      <a:pt x="7852" y="3682"/>
                    </a:cubicBezTo>
                    <a:cubicBezTo>
                      <a:pt x="5750" y="2598"/>
                      <a:pt x="3995" y="2332"/>
                      <a:pt x="3163" y="3163"/>
                    </a:cubicBezTo>
                    <a:cubicBezTo>
                      <a:pt x="2331" y="3995"/>
                      <a:pt x="2598" y="5750"/>
                      <a:pt x="3682" y="7853"/>
                    </a:cubicBezTo>
                    <a:cubicBezTo>
                      <a:pt x="1426" y="8571"/>
                      <a:pt x="0" y="9624"/>
                      <a:pt x="0" y="10800"/>
                    </a:cubicBezTo>
                    <a:cubicBezTo>
                      <a:pt x="0" y="11976"/>
                      <a:pt x="1426" y="13029"/>
                      <a:pt x="3682" y="13748"/>
                    </a:cubicBezTo>
                    <a:cubicBezTo>
                      <a:pt x="2598" y="15851"/>
                      <a:pt x="2331" y="17605"/>
                      <a:pt x="3163" y="18437"/>
                    </a:cubicBezTo>
                    <a:cubicBezTo>
                      <a:pt x="3995" y="19268"/>
                      <a:pt x="5750" y="19002"/>
                      <a:pt x="7852" y="17918"/>
                    </a:cubicBezTo>
                    <a:cubicBezTo>
                      <a:pt x="8571" y="20173"/>
                      <a:pt x="9623" y="21600"/>
                      <a:pt x="10800" y="21600"/>
                    </a:cubicBezTo>
                    <a:cubicBezTo>
                      <a:pt x="11976" y="21600"/>
                      <a:pt x="13029" y="20173"/>
                      <a:pt x="13748" y="17918"/>
                    </a:cubicBezTo>
                    <a:cubicBezTo>
                      <a:pt x="15850" y="19002"/>
                      <a:pt x="17605" y="19268"/>
                      <a:pt x="18437" y="18437"/>
                    </a:cubicBezTo>
                    <a:cubicBezTo>
                      <a:pt x="19269" y="17605"/>
                      <a:pt x="19002" y="15851"/>
                      <a:pt x="17918" y="13748"/>
                    </a:cubicBezTo>
                    <a:cubicBezTo>
                      <a:pt x="20173" y="13029"/>
                      <a:pt x="21600" y="11976"/>
                      <a:pt x="21600" y="10800"/>
                    </a:cubicBezTo>
                    <a:moveTo>
                      <a:pt x="10800" y="9818"/>
                    </a:moveTo>
                    <a:cubicBezTo>
                      <a:pt x="10258" y="9818"/>
                      <a:pt x="9818" y="10258"/>
                      <a:pt x="9818" y="10800"/>
                    </a:cubicBezTo>
                    <a:cubicBezTo>
                      <a:pt x="9818" y="11342"/>
                      <a:pt x="10258" y="11782"/>
                      <a:pt x="10800" y="11782"/>
                    </a:cubicBezTo>
                    <a:cubicBezTo>
                      <a:pt x="11342" y="11782"/>
                      <a:pt x="11782" y="11342"/>
                      <a:pt x="11782" y="10800"/>
                    </a:cubicBezTo>
                    <a:cubicBezTo>
                      <a:pt x="11782" y="10258"/>
                      <a:pt x="11342" y="9818"/>
                      <a:pt x="10800" y="9818"/>
                    </a:cubicBezTo>
                  </a:path>
                </a:pathLst>
              </a:custGeom>
              <a:solidFill>
                <a:schemeClr val="tx1"/>
              </a:solidFill>
              <a:ln w="12700">
                <a:miter lim="400000"/>
              </a:ln>
            </p:spPr>
            <p:txBody>
              <a:bodyPr lIns="19045" tIns="19045" rIns="19045" bIns="19045" anchor="ctr"/>
              <a:lstStyle/>
              <a:p>
                <a:pPr defTabSz="228600">
                  <a:defRPr sz="3000" cap="none">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1500">
                  <a:latin typeface="微软雅黑" panose="020B0503020204020204" pitchFamily="34" charset="-122"/>
                  <a:ea typeface="微软雅黑" panose="020B0503020204020204" pitchFamily="34" charset="-122"/>
                  <a:cs typeface="Source Sans Pro Light" charset="0"/>
                </a:endParaRPr>
              </a:p>
            </p:txBody>
          </p:sp>
        </p:grpSp>
        <p:sp>
          <p:nvSpPr>
            <p:cNvPr id="6" name="Rectangle 20"/>
            <p:cNvSpPr/>
            <p:nvPr/>
          </p:nvSpPr>
          <p:spPr>
            <a:xfrm>
              <a:off x="1381228" y="1812083"/>
              <a:ext cx="9518015" cy="570865"/>
            </a:xfrm>
            <a:prstGeom prst="rect">
              <a:avLst/>
            </a:prstGeom>
          </p:spPr>
          <p:txBody>
            <a:bodyPr wrap="square">
              <a:spAutoFit/>
            </a:bodyPr>
            <a:lstStyle/>
            <a:p>
              <a:pPr>
                <a:lnSpc>
                  <a:spcPct val="130000"/>
                </a:lnSpc>
              </a:pPr>
              <a:r>
                <a:rPr lang="en-US" altLang="zh-CN" sz="2400" b="1" dirty="0">
                  <a:solidFill>
                    <a:srgbClr val="FF0000"/>
                  </a:solidFill>
                  <a:latin typeface="微软雅黑" panose="020B0503020204020204" pitchFamily="34" charset="-122"/>
                  <a:ea typeface="微软雅黑" panose="020B0503020204020204" pitchFamily="34" charset="-122"/>
                </a:rPr>
                <a:t>我们将继续引领行业创新，以卓越的产品和服务，创造更美好的未来</a:t>
              </a:r>
              <a:endParaRPr lang="en-US" altLang="zh-CN" sz="2400" b="1" dirty="0">
                <a:solidFill>
                  <a:srgbClr val="FF0000"/>
                </a:solidFill>
                <a:latin typeface="微软雅黑" panose="020B0503020204020204" pitchFamily="34" charset="-122"/>
                <a:ea typeface="微软雅黑" panose="020B0503020204020204" pitchFamily="34" charset="-122"/>
              </a:endParaRPr>
            </a:p>
          </p:txBody>
        </p:sp>
        <p:sp>
          <p:nvSpPr>
            <p:cNvPr id="13" name="Shape 2784"/>
            <p:cNvSpPr/>
            <p:nvPr/>
          </p:nvSpPr>
          <p:spPr>
            <a:xfrm>
              <a:off x="1023426" y="1911611"/>
              <a:ext cx="358003" cy="358003"/>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tx1"/>
            </a:solidFill>
            <a:ln w="12700">
              <a:miter lim="400000"/>
            </a:ln>
          </p:spPr>
          <p:txBody>
            <a:bodyPr lIns="19045" tIns="19045" rIns="19045" bIns="19045" anchor="ctr"/>
            <a:lstStyle/>
            <a:p>
              <a:pPr defTabSz="228600">
                <a:defRPr sz="3000" cap="none">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1500">
                <a:latin typeface="微软雅黑" panose="020B0503020204020204" pitchFamily="34" charset="-122"/>
                <a:ea typeface="微软雅黑" panose="020B0503020204020204" pitchFamily="34" charset="-122"/>
                <a:cs typeface="Source Sans Pro Light" charset="0"/>
              </a:endParaRPr>
            </a:p>
          </p:txBody>
        </p:sp>
        <p:grpSp>
          <p:nvGrpSpPr>
            <p:cNvPr id="42" name="组合 41"/>
            <p:cNvGrpSpPr/>
            <p:nvPr/>
          </p:nvGrpSpPr>
          <p:grpSpPr>
            <a:xfrm>
              <a:off x="946253" y="2761294"/>
              <a:ext cx="10230478" cy="2428852"/>
              <a:chOff x="1415182" y="2721360"/>
              <a:chExt cx="9280406" cy="2428852"/>
            </a:xfrm>
          </p:grpSpPr>
          <p:grpSp>
            <p:nvGrpSpPr>
              <p:cNvPr id="17" name="Group 1"/>
              <p:cNvGrpSpPr/>
              <p:nvPr/>
            </p:nvGrpSpPr>
            <p:grpSpPr>
              <a:xfrm>
                <a:off x="1415182" y="2770862"/>
                <a:ext cx="2670539" cy="2379350"/>
                <a:chOff x="2474229" y="2939708"/>
                <a:chExt cx="2083661" cy="1856464"/>
              </a:xfrm>
            </p:grpSpPr>
            <p:sp>
              <p:nvSpPr>
                <p:cNvPr id="18" name="Shape 2279"/>
                <p:cNvSpPr/>
                <p:nvPr/>
              </p:nvSpPr>
              <p:spPr>
                <a:xfrm>
                  <a:off x="2474229" y="2939708"/>
                  <a:ext cx="2083661" cy="1856464"/>
                </a:xfrm>
                <a:custGeom>
                  <a:avLst/>
                  <a:gdLst/>
                  <a:ahLst/>
                  <a:cxnLst>
                    <a:cxn ang="0">
                      <a:pos x="wd2" y="hd2"/>
                    </a:cxn>
                    <a:cxn ang="5400000">
                      <a:pos x="wd2" y="hd2"/>
                    </a:cxn>
                    <a:cxn ang="10800000">
                      <a:pos x="wd2" y="hd2"/>
                    </a:cxn>
                    <a:cxn ang="16200000">
                      <a:pos x="wd2" y="hd2"/>
                    </a:cxn>
                  </a:cxnLst>
                  <a:rect l="0" t="0" r="r" b="b"/>
                  <a:pathLst>
                    <a:path w="20763" h="21160" extrusionOk="0">
                      <a:moveTo>
                        <a:pt x="10343" y="21160"/>
                      </a:moveTo>
                      <a:cubicBezTo>
                        <a:pt x="7374" y="21160"/>
                        <a:pt x="4508" y="21160"/>
                        <a:pt x="1539" y="21160"/>
                      </a:cubicBezTo>
                      <a:cubicBezTo>
                        <a:pt x="3" y="21160"/>
                        <a:pt x="-406" y="20338"/>
                        <a:pt x="413" y="18812"/>
                      </a:cubicBezTo>
                      <a:cubicBezTo>
                        <a:pt x="3279" y="13060"/>
                        <a:pt x="6248" y="7190"/>
                        <a:pt x="9114" y="1321"/>
                      </a:cubicBezTo>
                      <a:cubicBezTo>
                        <a:pt x="10036" y="-440"/>
                        <a:pt x="10650" y="-440"/>
                        <a:pt x="11571" y="1321"/>
                      </a:cubicBezTo>
                      <a:cubicBezTo>
                        <a:pt x="14540" y="7190"/>
                        <a:pt x="17509" y="12943"/>
                        <a:pt x="20375" y="18812"/>
                      </a:cubicBezTo>
                      <a:cubicBezTo>
                        <a:pt x="21194" y="20456"/>
                        <a:pt x="20682" y="21160"/>
                        <a:pt x="19147" y="21160"/>
                      </a:cubicBezTo>
                      <a:cubicBezTo>
                        <a:pt x="16178" y="21160"/>
                        <a:pt x="13312" y="21160"/>
                        <a:pt x="10343" y="21160"/>
                      </a:cubicBezTo>
                      <a:close/>
                    </a:path>
                  </a:pathLst>
                </a:custGeom>
                <a:solidFill>
                  <a:srgbClr val="42A5F5"/>
                </a:solidFill>
                <a:ln w="12700">
                  <a:miter lim="400000"/>
                </a:ln>
              </p:spPr>
              <p:txBody>
                <a:bodyPr lIns="45719" rIns="45719"/>
                <a:lstStyle/>
                <a:p>
                  <a:endParaRPr dirty="0"/>
                </a:p>
              </p:txBody>
            </p:sp>
            <p:sp>
              <p:nvSpPr>
                <p:cNvPr id="19" name="Shape 2778"/>
                <p:cNvSpPr/>
                <p:nvPr/>
              </p:nvSpPr>
              <p:spPr>
                <a:xfrm>
                  <a:off x="3188969" y="3867940"/>
                  <a:ext cx="548640" cy="548640"/>
                </a:xfrm>
                <a:custGeom>
                  <a:avLst/>
                  <a:gdLst/>
                  <a:ahLst/>
                  <a:cxnLst>
                    <a:cxn ang="0">
                      <a:pos x="wd2" y="hd2"/>
                    </a:cxn>
                    <a:cxn ang="5400000">
                      <a:pos x="wd2" y="hd2"/>
                    </a:cxn>
                    <a:cxn ang="10800000">
                      <a:pos x="wd2" y="hd2"/>
                    </a:cxn>
                    <a:cxn ang="16200000">
                      <a:pos x="wd2" y="hd2"/>
                    </a:cxn>
                  </a:cxnLst>
                  <a:rect l="0" t="0" r="r" b="b"/>
                  <a:pathLst>
                    <a:path w="21600" h="21600" extrusionOk="0">
                      <a:moveTo>
                        <a:pt x="17481" y="12956"/>
                      </a:moveTo>
                      <a:cubicBezTo>
                        <a:pt x="17070" y="12258"/>
                        <a:pt x="16576" y="11533"/>
                        <a:pt x="16011" y="10795"/>
                      </a:cubicBezTo>
                      <a:cubicBezTo>
                        <a:pt x="16573" y="10063"/>
                        <a:pt x="17072" y="9339"/>
                        <a:pt x="17481" y="8644"/>
                      </a:cubicBezTo>
                      <a:cubicBezTo>
                        <a:pt x="19410" y="9181"/>
                        <a:pt x="20618" y="9948"/>
                        <a:pt x="20618" y="10800"/>
                      </a:cubicBezTo>
                      <a:cubicBezTo>
                        <a:pt x="20618" y="11652"/>
                        <a:pt x="19410" y="12419"/>
                        <a:pt x="17481" y="12956"/>
                      </a:cubicBezTo>
                      <a:moveTo>
                        <a:pt x="17742" y="17743"/>
                      </a:moveTo>
                      <a:cubicBezTo>
                        <a:pt x="17140" y="18345"/>
                        <a:pt x="15740" y="18028"/>
                        <a:pt x="13996" y="17045"/>
                      </a:cubicBezTo>
                      <a:cubicBezTo>
                        <a:pt x="14198" y="16261"/>
                        <a:pt x="14365" y="15406"/>
                        <a:pt x="14487" y="14488"/>
                      </a:cubicBezTo>
                      <a:cubicBezTo>
                        <a:pt x="15405" y="14366"/>
                        <a:pt x="16261" y="14198"/>
                        <a:pt x="17044" y="13996"/>
                      </a:cubicBezTo>
                      <a:cubicBezTo>
                        <a:pt x="18028" y="15740"/>
                        <a:pt x="18345" y="17140"/>
                        <a:pt x="17742" y="17743"/>
                      </a:cubicBezTo>
                      <a:moveTo>
                        <a:pt x="15404" y="11561"/>
                      </a:moveTo>
                      <a:cubicBezTo>
                        <a:pt x="15837" y="12119"/>
                        <a:pt x="16219" y="12662"/>
                        <a:pt x="16554" y="13185"/>
                      </a:cubicBezTo>
                      <a:cubicBezTo>
                        <a:pt x="15950" y="13317"/>
                        <a:pt x="15295" y="13429"/>
                        <a:pt x="14597" y="13517"/>
                      </a:cubicBezTo>
                      <a:cubicBezTo>
                        <a:pt x="14631" y="13155"/>
                        <a:pt x="14655" y="12784"/>
                        <a:pt x="14677" y="12409"/>
                      </a:cubicBezTo>
                      <a:cubicBezTo>
                        <a:pt x="14930" y="12127"/>
                        <a:pt x="15170" y="11844"/>
                        <a:pt x="15404" y="11561"/>
                      </a:cubicBezTo>
                      <a:moveTo>
                        <a:pt x="15402" y="10032"/>
                      </a:moveTo>
                      <a:cubicBezTo>
                        <a:pt x="15170" y="9752"/>
                        <a:pt x="14928" y="9471"/>
                        <a:pt x="14677" y="9191"/>
                      </a:cubicBezTo>
                      <a:cubicBezTo>
                        <a:pt x="14655" y="8817"/>
                        <a:pt x="14631" y="8445"/>
                        <a:pt x="14597" y="8084"/>
                      </a:cubicBezTo>
                      <a:cubicBezTo>
                        <a:pt x="15295" y="8171"/>
                        <a:pt x="15950" y="8283"/>
                        <a:pt x="16554" y="8415"/>
                      </a:cubicBezTo>
                      <a:cubicBezTo>
                        <a:pt x="16221" y="8935"/>
                        <a:pt x="15832" y="9478"/>
                        <a:pt x="15402" y="10032"/>
                      </a:cubicBezTo>
                      <a:moveTo>
                        <a:pt x="17742" y="3857"/>
                      </a:moveTo>
                      <a:cubicBezTo>
                        <a:pt x="18345" y="4460"/>
                        <a:pt x="18028" y="5860"/>
                        <a:pt x="17044" y="7604"/>
                      </a:cubicBezTo>
                      <a:cubicBezTo>
                        <a:pt x="16261" y="7402"/>
                        <a:pt x="15405" y="7234"/>
                        <a:pt x="14487" y="7112"/>
                      </a:cubicBezTo>
                      <a:cubicBezTo>
                        <a:pt x="14365" y="6194"/>
                        <a:pt x="14198" y="5339"/>
                        <a:pt x="13996" y="4555"/>
                      </a:cubicBezTo>
                      <a:cubicBezTo>
                        <a:pt x="15740" y="3572"/>
                        <a:pt x="17140" y="3255"/>
                        <a:pt x="17742" y="3857"/>
                      </a:cubicBezTo>
                      <a:moveTo>
                        <a:pt x="13718" y="12012"/>
                      </a:moveTo>
                      <a:cubicBezTo>
                        <a:pt x="13448" y="12303"/>
                        <a:pt x="13172" y="12593"/>
                        <a:pt x="12882" y="12883"/>
                      </a:cubicBezTo>
                      <a:cubicBezTo>
                        <a:pt x="12593" y="13172"/>
                        <a:pt x="12303" y="13449"/>
                        <a:pt x="12012" y="13719"/>
                      </a:cubicBezTo>
                      <a:cubicBezTo>
                        <a:pt x="11614" y="13733"/>
                        <a:pt x="11212" y="13745"/>
                        <a:pt x="10800" y="13745"/>
                      </a:cubicBezTo>
                      <a:cubicBezTo>
                        <a:pt x="10387" y="13745"/>
                        <a:pt x="9985" y="13733"/>
                        <a:pt x="9587" y="13719"/>
                      </a:cubicBezTo>
                      <a:cubicBezTo>
                        <a:pt x="9297" y="13449"/>
                        <a:pt x="9006" y="13172"/>
                        <a:pt x="8717" y="12883"/>
                      </a:cubicBezTo>
                      <a:cubicBezTo>
                        <a:pt x="8428" y="12593"/>
                        <a:pt x="8152" y="12303"/>
                        <a:pt x="7881" y="12012"/>
                      </a:cubicBezTo>
                      <a:cubicBezTo>
                        <a:pt x="7866" y="11614"/>
                        <a:pt x="7855" y="11212"/>
                        <a:pt x="7855" y="10800"/>
                      </a:cubicBezTo>
                      <a:cubicBezTo>
                        <a:pt x="7855" y="10388"/>
                        <a:pt x="7866" y="9986"/>
                        <a:pt x="7881" y="9587"/>
                      </a:cubicBezTo>
                      <a:cubicBezTo>
                        <a:pt x="8152" y="9297"/>
                        <a:pt x="8428" y="9007"/>
                        <a:pt x="8717" y="8717"/>
                      </a:cubicBezTo>
                      <a:cubicBezTo>
                        <a:pt x="9006" y="8428"/>
                        <a:pt x="9297" y="8151"/>
                        <a:pt x="9587" y="7881"/>
                      </a:cubicBezTo>
                      <a:cubicBezTo>
                        <a:pt x="9985" y="7867"/>
                        <a:pt x="10387" y="7855"/>
                        <a:pt x="10800" y="7855"/>
                      </a:cubicBezTo>
                      <a:cubicBezTo>
                        <a:pt x="11212" y="7855"/>
                        <a:pt x="11614" y="7867"/>
                        <a:pt x="12012" y="7881"/>
                      </a:cubicBezTo>
                      <a:cubicBezTo>
                        <a:pt x="12303" y="8151"/>
                        <a:pt x="12593" y="8428"/>
                        <a:pt x="12882" y="8717"/>
                      </a:cubicBezTo>
                      <a:cubicBezTo>
                        <a:pt x="13172" y="9007"/>
                        <a:pt x="13448" y="9297"/>
                        <a:pt x="13718" y="9587"/>
                      </a:cubicBezTo>
                      <a:cubicBezTo>
                        <a:pt x="13733" y="9986"/>
                        <a:pt x="13745" y="10388"/>
                        <a:pt x="13745" y="10800"/>
                      </a:cubicBezTo>
                      <a:cubicBezTo>
                        <a:pt x="13745" y="11212"/>
                        <a:pt x="13733" y="11614"/>
                        <a:pt x="13718" y="12012"/>
                      </a:cubicBezTo>
                      <a:moveTo>
                        <a:pt x="13185" y="16555"/>
                      </a:moveTo>
                      <a:cubicBezTo>
                        <a:pt x="12662" y="16219"/>
                        <a:pt x="12120" y="15837"/>
                        <a:pt x="11561" y="15404"/>
                      </a:cubicBezTo>
                      <a:cubicBezTo>
                        <a:pt x="11844" y="15170"/>
                        <a:pt x="12127" y="14931"/>
                        <a:pt x="12409" y="14677"/>
                      </a:cubicBezTo>
                      <a:cubicBezTo>
                        <a:pt x="12783" y="14655"/>
                        <a:pt x="13155" y="14631"/>
                        <a:pt x="13517" y="14597"/>
                      </a:cubicBezTo>
                      <a:cubicBezTo>
                        <a:pt x="13429" y="15295"/>
                        <a:pt x="13316" y="15950"/>
                        <a:pt x="13185" y="16555"/>
                      </a:cubicBezTo>
                      <a:moveTo>
                        <a:pt x="10800" y="20618"/>
                      </a:moveTo>
                      <a:cubicBezTo>
                        <a:pt x="9948" y="20618"/>
                        <a:pt x="9181" y="19410"/>
                        <a:pt x="8643" y="17481"/>
                      </a:cubicBezTo>
                      <a:cubicBezTo>
                        <a:pt x="9339" y="17072"/>
                        <a:pt x="10062" y="16573"/>
                        <a:pt x="10795" y="16011"/>
                      </a:cubicBezTo>
                      <a:cubicBezTo>
                        <a:pt x="11532" y="16576"/>
                        <a:pt x="12258" y="17070"/>
                        <a:pt x="12957" y="17481"/>
                      </a:cubicBezTo>
                      <a:cubicBezTo>
                        <a:pt x="12419" y="19410"/>
                        <a:pt x="11652" y="20618"/>
                        <a:pt x="10800" y="20618"/>
                      </a:cubicBezTo>
                      <a:moveTo>
                        <a:pt x="8083" y="14597"/>
                      </a:moveTo>
                      <a:cubicBezTo>
                        <a:pt x="8445" y="14631"/>
                        <a:pt x="8816" y="14655"/>
                        <a:pt x="9190" y="14677"/>
                      </a:cubicBezTo>
                      <a:cubicBezTo>
                        <a:pt x="9471" y="14929"/>
                        <a:pt x="9751" y="15170"/>
                        <a:pt x="10032" y="15403"/>
                      </a:cubicBezTo>
                      <a:cubicBezTo>
                        <a:pt x="9478" y="15832"/>
                        <a:pt x="8935" y="16221"/>
                        <a:pt x="8415" y="16555"/>
                      </a:cubicBezTo>
                      <a:cubicBezTo>
                        <a:pt x="8283" y="15950"/>
                        <a:pt x="8171" y="15295"/>
                        <a:pt x="8083" y="14597"/>
                      </a:cubicBezTo>
                      <a:moveTo>
                        <a:pt x="8415" y="5045"/>
                      </a:moveTo>
                      <a:cubicBezTo>
                        <a:pt x="8938" y="5381"/>
                        <a:pt x="9480" y="5762"/>
                        <a:pt x="10038" y="6196"/>
                      </a:cubicBezTo>
                      <a:cubicBezTo>
                        <a:pt x="9756" y="6430"/>
                        <a:pt x="9473" y="6670"/>
                        <a:pt x="9190" y="6924"/>
                      </a:cubicBezTo>
                      <a:cubicBezTo>
                        <a:pt x="8816" y="6945"/>
                        <a:pt x="8445" y="6969"/>
                        <a:pt x="8083" y="7003"/>
                      </a:cubicBezTo>
                      <a:cubicBezTo>
                        <a:pt x="8171" y="6305"/>
                        <a:pt x="8283" y="5650"/>
                        <a:pt x="8415" y="5045"/>
                      </a:cubicBezTo>
                      <a:moveTo>
                        <a:pt x="10800" y="982"/>
                      </a:moveTo>
                      <a:cubicBezTo>
                        <a:pt x="11652" y="982"/>
                        <a:pt x="12419" y="2191"/>
                        <a:pt x="12957" y="4119"/>
                      </a:cubicBezTo>
                      <a:cubicBezTo>
                        <a:pt x="12261" y="4528"/>
                        <a:pt x="11537" y="5027"/>
                        <a:pt x="10804" y="5589"/>
                      </a:cubicBezTo>
                      <a:cubicBezTo>
                        <a:pt x="10067" y="5024"/>
                        <a:pt x="9341" y="4530"/>
                        <a:pt x="8643" y="4119"/>
                      </a:cubicBezTo>
                      <a:cubicBezTo>
                        <a:pt x="9181" y="2191"/>
                        <a:pt x="9948" y="982"/>
                        <a:pt x="10800" y="982"/>
                      </a:cubicBezTo>
                      <a:moveTo>
                        <a:pt x="13517" y="7003"/>
                      </a:moveTo>
                      <a:cubicBezTo>
                        <a:pt x="13155" y="6969"/>
                        <a:pt x="12783" y="6945"/>
                        <a:pt x="12409" y="6924"/>
                      </a:cubicBezTo>
                      <a:cubicBezTo>
                        <a:pt x="12129" y="6671"/>
                        <a:pt x="11848" y="6430"/>
                        <a:pt x="11568" y="6198"/>
                      </a:cubicBezTo>
                      <a:cubicBezTo>
                        <a:pt x="12122" y="5768"/>
                        <a:pt x="12665" y="5379"/>
                        <a:pt x="13185" y="5045"/>
                      </a:cubicBezTo>
                      <a:cubicBezTo>
                        <a:pt x="13316" y="5650"/>
                        <a:pt x="13429" y="6305"/>
                        <a:pt x="13517" y="7003"/>
                      </a:cubicBezTo>
                      <a:moveTo>
                        <a:pt x="7112" y="7112"/>
                      </a:moveTo>
                      <a:cubicBezTo>
                        <a:pt x="6194" y="7234"/>
                        <a:pt x="5339" y="7402"/>
                        <a:pt x="4555" y="7604"/>
                      </a:cubicBezTo>
                      <a:cubicBezTo>
                        <a:pt x="3572" y="5860"/>
                        <a:pt x="3255" y="4460"/>
                        <a:pt x="3858" y="3857"/>
                      </a:cubicBezTo>
                      <a:cubicBezTo>
                        <a:pt x="4460" y="3255"/>
                        <a:pt x="5860" y="3572"/>
                        <a:pt x="7604" y="4555"/>
                      </a:cubicBezTo>
                      <a:cubicBezTo>
                        <a:pt x="7402" y="5339"/>
                        <a:pt x="7234" y="6194"/>
                        <a:pt x="7112" y="7112"/>
                      </a:cubicBezTo>
                      <a:moveTo>
                        <a:pt x="3858" y="17743"/>
                      </a:moveTo>
                      <a:cubicBezTo>
                        <a:pt x="3255" y="17140"/>
                        <a:pt x="3572" y="15740"/>
                        <a:pt x="4555" y="13996"/>
                      </a:cubicBezTo>
                      <a:cubicBezTo>
                        <a:pt x="5339" y="14198"/>
                        <a:pt x="6194" y="14366"/>
                        <a:pt x="7112" y="14488"/>
                      </a:cubicBezTo>
                      <a:cubicBezTo>
                        <a:pt x="7234" y="15406"/>
                        <a:pt x="7402" y="16261"/>
                        <a:pt x="7604" y="17045"/>
                      </a:cubicBezTo>
                      <a:cubicBezTo>
                        <a:pt x="5860" y="18028"/>
                        <a:pt x="4460" y="18345"/>
                        <a:pt x="3858" y="17743"/>
                      </a:cubicBezTo>
                      <a:moveTo>
                        <a:pt x="7003" y="13517"/>
                      </a:moveTo>
                      <a:cubicBezTo>
                        <a:pt x="6305" y="13429"/>
                        <a:pt x="5650" y="13317"/>
                        <a:pt x="5045" y="13185"/>
                      </a:cubicBezTo>
                      <a:cubicBezTo>
                        <a:pt x="5379" y="12665"/>
                        <a:pt x="5768" y="12122"/>
                        <a:pt x="6197" y="11568"/>
                      </a:cubicBezTo>
                      <a:cubicBezTo>
                        <a:pt x="6429" y="11848"/>
                        <a:pt x="6671" y="12129"/>
                        <a:pt x="6923" y="12409"/>
                      </a:cubicBezTo>
                      <a:cubicBezTo>
                        <a:pt x="6944" y="12784"/>
                        <a:pt x="6968" y="13155"/>
                        <a:pt x="7003" y="13517"/>
                      </a:cubicBezTo>
                      <a:moveTo>
                        <a:pt x="6923" y="9191"/>
                      </a:moveTo>
                      <a:cubicBezTo>
                        <a:pt x="6669" y="9473"/>
                        <a:pt x="6429" y="9756"/>
                        <a:pt x="6196" y="10039"/>
                      </a:cubicBezTo>
                      <a:cubicBezTo>
                        <a:pt x="5763" y="9481"/>
                        <a:pt x="5381" y="8938"/>
                        <a:pt x="5045" y="8415"/>
                      </a:cubicBezTo>
                      <a:cubicBezTo>
                        <a:pt x="5650" y="8283"/>
                        <a:pt x="6305" y="8171"/>
                        <a:pt x="7003" y="8084"/>
                      </a:cubicBezTo>
                      <a:cubicBezTo>
                        <a:pt x="6968" y="8445"/>
                        <a:pt x="6944" y="8816"/>
                        <a:pt x="6923" y="9191"/>
                      </a:cubicBezTo>
                      <a:moveTo>
                        <a:pt x="982" y="10800"/>
                      </a:moveTo>
                      <a:cubicBezTo>
                        <a:pt x="982" y="9948"/>
                        <a:pt x="2190" y="9181"/>
                        <a:pt x="4119" y="8644"/>
                      </a:cubicBezTo>
                      <a:cubicBezTo>
                        <a:pt x="4530" y="9342"/>
                        <a:pt x="5023" y="10067"/>
                        <a:pt x="5588" y="10805"/>
                      </a:cubicBezTo>
                      <a:cubicBezTo>
                        <a:pt x="5027" y="11537"/>
                        <a:pt x="4528" y="12262"/>
                        <a:pt x="4119" y="12956"/>
                      </a:cubicBezTo>
                      <a:cubicBezTo>
                        <a:pt x="2190" y="12419"/>
                        <a:pt x="982" y="11652"/>
                        <a:pt x="982" y="10800"/>
                      </a:cubicBezTo>
                      <a:moveTo>
                        <a:pt x="21600" y="10800"/>
                      </a:moveTo>
                      <a:cubicBezTo>
                        <a:pt x="21600" y="9624"/>
                        <a:pt x="20173" y="8571"/>
                        <a:pt x="17918" y="7853"/>
                      </a:cubicBezTo>
                      <a:cubicBezTo>
                        <a:pt x="19002" y="5750"/>
                        <a:pt x="19269" y="3995"/>
                        <a:pt x="18437" y="3163"/>
                      </a:cubicBezTo>
                      <a:cubicBezTo>
                        <a:pt x="17605" y="2332"/>
                        <a:pt x="15850" y="2598"/>
                        <a:pt x="13748" y="3682"/>
                      </a:cubicBezTo>
                      <a:cubicBezTo>
                        <a:pt x="13029" y="1427"/>
                        <a:pt x="11976" y="0"/>
                        <a:pt x="10800" y="0"/>
                      </a:cubicBezTo>
                      <a:cubicBezTo>
                        <a:pt x="9623" y="0"/>
                        <a:pt x="8571" y="1427"/>
                        <a:pt x="7852" y="3682"/>
                      </a:cubicBezTo>
                      <a:cubicBezTo>
                        <a:pt x="5750" y="2598"/>
                        <a:pt x="3995" y="2332"/>
                        <a:pt x="3163" y="3163"/>
                      </a:cubicBezTo>
                      <a:cubicBezTo>
                        <a:pt x="2331" y="3995"/>
                        <a:pt x="2598" y="5750"/>
                        <a:pt x="3682" y="7853"/>
                      </a:cubicBezTo>
                      <a:cubicBezTo>
                        <a:pt x="1426" y="8571"/>
                        <a:pt x="0" y="9624"/>
                        <a:pt x="0" y="10800"/>
                      </a:cubicBezTo>
                      <a:cubicBezTo>
                        <a:pt x="0" y="11976"/>
                        <a:pt x="1426" y="13029"/>
                        <a:pt x="3682" y="13748"/>
                      </a:cubicBezTo>
                      <a:cubicBezTo>
                        <a:pt x="2598" y="15851"/>
                        <a:pt x="2331" y="17605"/>
                        <a:pt x="3163" y="18437"/>
                      </a:cubicBezTo>
                      <a:cubicBezTo>
                        <a:pt x="3995" y="19268"/>
                        <a:pt x="5750" y="19002"/>
                        <a:pt x="7852" y="17918"/>
                      </a:cubicBezTo>
                      <a:cubicBezTo>
                        <a:pt x="8571" y="20173"/>
                        <a:pt x="9623" y="21600"/>
                        <a:pt x="10800" y="21600"/>
                      </a:cubicBezTo>
                      <a:cubicBezTo>
                        <a:pt x="11976" y="21600"/>
                        <a:pt x="13029" y="20173"/>
                        <a:pt x="13748" y="17918"/>
                      </a:cubicBezTo>
                      <a:cubicBezTo>
                        <a:pt x="15850" y="19002"/>
                        <a:pt x="17605" y="19268"/>
                        <a:pt x="18437" y="18437"/>
                      </a:cubicBezTo>
                      <a:cubicBezTo>
                        <a:pt x="19269" y="17605"/>
                        <a:pt x="19002" y="15851"/>
                        <a:pt x="17918" y="13748"/>
                      </a:cubicBezTo>
                      <a:cubicBezTo>
                        <a:pt x="20173" y="13029"/>
                        <a:pt x="21600" y="11976"/>
                        <a:pt x="21600" y="10800"/>
                      </a:cubicBezTo>
                      <a:moveTo>
                        <a:pt x="10800" y="9818"/>
                      </a:moveTo>
                      <a:cubicBezTo>
                        <a:pt x="10258" y="9818"/>
                        <a:pt x="9818" y="10258"/>
                        <a:pt x="9818" y="10800"/>
                      </a:cubicBezTo>
                      <a:cubicBezTo>
                        <a:pt x="9818" y="11342"/>
                        <a:pt x="10258" y="11782"/>
                        <a:pt x="10800" y="11782"/>
                      </a:cubicBezTo>
                      <a:cubicBezTo>
                        <a:pt x="11342" y="11782"/>
                        <a:pt x="11782" y="11342"/>
                        <a:pt x="11782" y="10800"/>
                      </a:cubicBezTo>
                      <a:cubicBezTo>
                        <a:pt x="11782" y="10258"/>
                        <a:pt x="11342" y="9818"/>
                        <a:pt x="10800" y="9818"/>
                      </a:cubicBezTo>
                    </a:path>
                  </a:pathLst>
                </a:custGeom>
                <a:solidFill>
                  <a:schemeClr val="bg1"/>
                </a:solidFill>
                <a:ln w="12700">
                  <a:miter lim="400000"/>
                </a:ln>
              </p:spPr>
              <p:txBody>
                <a:bodyPr lIns="19045" tIns="19045" rIns="19045" bIns="19045" anchor="ctr"/>
                <a:lstStyle/>
                <a:p>
                  <a:pPr defTabSz="228600">
                    <a:defRPr sz="3000" cap="none">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1500">
                    <a:solidFill>
                      <a:schemeClr val="tx2"/>
                    </a:solidFill>
                    <a:latin typeface="Source Sans Pro Light" charset="0"/>
                    <a:ea typeface="Source Sans Pro Light" charset="0"/>
                    <a:cs typeface="Source Sans Pro Light" charset="0"/>
                  </a:endParaRPr>
                </a:p>
              </p:txBody>
            </p:sp>
          </p:grpSp>
          <p:grpSp>
            <p:nvGrpSpPr>
              <p:cNvPr id="20" name="Group 2"/>
              <p:cNvGrpSpPr/>
              <p:nvPr/>
            </p:nvGrpSpPr>
            <p:grpSpPr>
              <a:xfrm>
                <a:off x="3067648" y="2721360"/>
                <a:ext cx="2670538" cy="2379352"/>
                <a:chOff x="3763549" y="2901085"/>
                <a:chExt cx="2083660" cy="1856465"/>
              </a:xfrm>
            </p:grpSpPr>
            <p:sp>
              <p:nvSpPr>
                <p:cNvPr id="21" name="Shape 2280"/>
                <p:cNvSpPr/>
                <p:nvPr/>
              </p:nvSpPr>
              <p:spPr>
                <a:xfrm flipV="1">
                  <a:off x="3763549" y="2901085"/>
                  <a:ext cx="2083660" cy="1856465"/>
                </a:xfrm>
                <a:custGeom>
                  <a:avLst/>
                  <a:gdLst/>
                  <a:ahLst/>
                  <a:cxnLst>
                    <a:cxn ang="0">
                      <a:pos x="wd2" y="hd2"/>
                    </a:cxn>
                    <a:cxn ang="5400000">
                      <a:pos x="wd2" y="hd2"/>
                    </a:cxn>
                    <a:cxn ang="10800000">
                      <a:pos x="wd2" y="hd2"/>
                    </a:cxn>
                    <a:cxn ang="16200000">
                      <a:pos x="wd2" y="hd2"/>
                    </a:cxn>
                  </a:cxnLst>
                  <a:rect l="0" t="0" r="r" b="b"/>
                  <a:pathLst>
                    <a:path w="20763" h="21160" extrusionOk="0">
                      <a:moveTo>
                        <a:pt x="10343" y="21160"/>
                      </a:moveTo>
                      <a:cubicBezTo>
                        <a:pt x="7374" y="21160"/>
                        <a:pt x="4508" y="21160"/>
                        <a:pt x="1539" y="21160"/>
                      </a:cubicBezTo>
                      <a:cubicBezTo>
                        <a:pt x="3" y="21160"/>
                        <a:pt x="-406" y="20338"/>
                        <a:pt x="413" y="18812"/>
                      </a:cubicBezTo>
                      <a:cubicBezTo>
                        <a:pt x="3279" y="13060"/>
                        <a:pt x="6248" y="7190"/>
                        <a:pt x="9114" y="1321"/>
                      </a:cubicBezTo>
                      <a:cubicBezTo>
                        <a:pt x="10036" y="-440"/>
                        <a:pt x="10650" y="-440"/>
                        <a:pt x="11571" y="1321"/>
                      </a:cubicBezTo>
                      <a:cubicBezTo>
                        <a:pt x="14540" y="7190"/>
                        <a:pt x="17509" y="12943"/>
                        <a:pt x="20375" y="18812"/>
                      </a:cubicBezTo>
                      <a:cubicBezTo>
                        <a:pt x="21194" y="20456"/>
                        <a:pt x="20682" y="21160"/>
                        <a:pt x="19147" y="21160"/>
                      </a:cubicBezTo>
                      <a:cubicBezTo>
                        <a:pt x="16178" y="21160"/>
                        <a:pt x="13312" y="21160"/>
                        <a:pt x="10343" y="21160"/>
                      </a:cubicBezTo>
                      <a:close/>
                    </a:path>
                  </a:pathLst>
                </a:custGeom>
                <a:solidFill>
                  <a:srgbClr val="2196F3"/>
                </a:solidFill>
                <a:ln w="12700">
                  <a:miter lim="400000"/>
                </a:ln>
              </p:spPr>
              <p:txBody>
                <a:bodyPr lIns="45719" rIns="45719"/>
                <a:lstStyle/>
                <a:p>
                  <a:endParaRPr dirty="0"/>
                </a:p>
              </p:txBody>
            </p:sp>
            <p:sp>
              <p:nvSpPr>
                <p:cNvPr id="22" name="Shape 2748"/>
                <p:cNvSpPr/>
                <p:nvPr/>
              </p:nvSpPr>
              <p:spPr>
                <a:xfrm>
                  <a:off x="4531059" y="3319300"/>
                  <a:ext cx="548640" cy="54864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8280" y="18579"/>
                      </a:moveTo>
                      <a:cubicBezTo>
                        <a:pt x="20323" y="16614"/>
                        <a:pt x="21600" y="13859"/>
                        <a:pt x="21600" y="10800"/>
                      </a:cubicBezTo>
                      <a:cubicBezTo>
                        <a:pt x="21600" y="4835"/>
                        <a:pt x="16764" y="0"/>
                        <a:pt x="10800" y="0"/>
                      </a:cubicBezTo>
                      <a:cubicBezTo>
                        <a:pt x="4836" y="0"/>
                        <a:pt x="0" y="4835"/>
                        <a:pt x="0" y="10800"/>
                      </a:cubicBezTo>
                      <a:cubicBezTo>
                        <a:pt x="0" y="13859"/>
                        <a:pt x="1277" y="16614"/>
                        <a:pt x="3320" y="18579"/>
                      </a:cubicBezTo>
                      <a:lnTo>
                        <a:pt x="2107" y="20762"/>
                      </a:lnTo>
                      <a:cubicBezTo>
                        <a:pt x="2019" y="20851"/>
                        <a:pt x="1964" y="20974"/>
                        <a:pt x="1964" y="21109"/>
                      </a:cubicBezTo>
                      <a:cubicBezTo>
                        <a:pt x="1964" y="21380"/>
                        <a:pt x="2184" y="21600"/>
                        <a:pt x="2455" y="21600"/>
                      </a:cubicBezTo>
                      <a:cubicBezTo>
                        <a:pt x="2590" y="21600"/>
                        <a:pt x="2713" y="21545"/>
                        <a:pt x="2802" y="21456"/>
                      </a:cubicBezTo>
                      <a:cubicBezTo>
                        <a:pt x="2858" y="21400"/>
                        <a:pt x="2894" y="21327"/>
                        <a:pt x="2917" y="21248"/>
                      </a:cubicBezTo>
                      <a:lnTo>
                        <a:pt x="4044" y="19219"/>
                      </a:lnTo>
                      <a:cubicBezTo>
                        <a:pt x="5895" y="20706"/>
                        <a:pt x="8242" y="21600"/>
                        <a:pt x="10800" y="21600"/>
                      </a:cubicBezTo>
                      <a:cubicBezTo>
                        <a:pt x="13358" y="21600"/>
                        <a:pt x="15705" y="20706"/>
                        <a:pt x="17555" y="19219"/>
                      </a:cubicBezTo>
                      <a:lnTo>
                        <a:pt x="18683" y="21248"/>
                      </a:lnTo>
                      <a:cubicBezTo>
                        <a:pt x="18743" y="21450"/>
                        <a:pt x="18923" y="21600"/>
                        <a:pt x="19145" y="21600"/>
                      </a:cubicBezTo>
                      <a:cubicBezTo>
                        <a:pt x="19416" y="21600"/>
                        <a:pt x="19636" y="21380"/>
                        <a:pt x="19636" y="21109"/>
                      </a:cubicBezTo>
                      <a:cubicBezTo>
                        <a:pt x="19636" y="20974"/>
                        <a:pt x="19581" y="20851"/>
                        <a:pt x="19493" y="20762"/>
                      </a:cubicBezTo>
                      <a:cubicBezTo>
                        <a:pt x="19493" y="20762"/>
                        <a:pt x="18280" y="18579"/>
                        <a:pt x="18280" y="18579"/>
                      </a:cubicBezTo>
                      <a:close/>
                      <a:moveTo>
                        <a:pt x="10800" y="16691"/>
                      </a:moveTo>
                      <a:cubicBezTo>
                        <a:pt x="7547" y="16691"/>
                        <a:pt x="4909" y="14053"/>
                        <a:pt x="4909" y="10800"/>
                      </a:cubicBezTo>
                      <a:cubicBezTo>
                        <a:pt x="4909" y="7547"/>
                        <a:pt x="7547" y="4909"/>
                        <a:pt x="10800" y="4909"/>
                      </a:cubicBezTo>
                      <a:cubicBezTo>
                        <a:pt x="14053" y="4909"/>
                        <a:pt x="16691" y="7547"/>
                        <a:pt x="16691" y="10800"/>
                      </a:cubicBezTo>
                      <a:cubicBezTo>
                        <a:pt x="16691" y="14053"/>
                        <a:pt x="14053" y="16691"/>
                        <a:pt x="10800" y="16691"/>
                      </a:cubicBezTo>
                      <a:moveTo>
                        <a:pt x="10800" y="3927"/>
                      </a:moveTo>
                      <a:cubicBezTo>
                        <a:pt x="7004" y="3927"/>
                        <a:pt x="3927" y="7004"/>
                        <a:pt x="3927" y="10800"/>
                      </a:cubicBezTo>
                      <a:cubicBezTo>
                        <a:pt x="3927" y="14596"/>
                        <a:pt x="7004" y="17673"/>
                        <a:pt x="10800" y="17673"/>
                      </a:cubicBezTo>
                      <a:cubicBezTo>
                        <a:pt x="14596" y="17673"/>
                        <a:pt x="17673" y="14596"/>
                        <a:pt x="17673" y="10800"/>
                      </a:cubicBezTo>
                      <a:cubicBezTo>
                        <a:pt x="17673" y="7004"/>
                        <a:pt x="14596" y="3927"/>
                        <a:pt x="10800" y="3927"/>
                      </a:cubicBezTo>
                      <a:moveTo>
                        <a:pt x="10800" y="12764"/>
                      </a:moveTo>
                      <a:cubicBezTo>
                        <a:pt x="9716" y="12764"/>
                        <a:pt x="8836" y="11884"/>
                        <a:pt x="8836" y="10800"/>
                      </a:cubicBezTo>
                      <a:cubicBezTo>
                        <a:pt x="8836" y="9716"/>
                        <a:pt x="9716" y="8836"/>
                        <a:pt x="10800" y="8836"/>
                      </a:cubicBezTo>
                      <a:cubicBezTo>
                        <a:pt x="11884" y="8836"/>
                        <a:pt x="12764" y="9716"/>
                        <a:pt x="12764" y="10800"/>
                      </a:cubicBezTo>
                      <a:cubicBezTo>
                        <a:pt x="12764" y="11884"/>
                        <a:pt x="11884" y="12764"/>
                        <a:pt x="10800" y="12764"/>
                      </a:cubicBezTo>
                      <a:moveTo>
                        <a:pt x="10800" y="7855"/>
                      </a:moveTo>
                      <a:cubicBezTo>
                        <a:pt x="9173" y="7855"/>
                        <a:pt x="7855" y="9173"/>
                        <a:pt x="7855" y="10800"/>
                      </a:cubicBezTo>
                      <a:cubicBezTo>
                        <a:pt x="7855" y="12427"/>
                        <a:pt x="9173" y="13745"/>
                        <a:pt x="10800" y="13745"/>
                      </a:cubicBezTo>
                      <a:cubicBezTo>
                        <a:pt x="12427" y="13745"/>
                        <a:pt x="13745" y="12427"/>
                        <a:pt x="13745" y="10800"/>
                      </a:cubicBezTo>
                      <a:cubicBezTo>
                        <a:pt x="13745" y="9173"/>
                        <a:pt x="12427" y="7855"/>
                        <a:pt x="10800" y="7855"/>
                      </a:cubicBezTo>
                    </a:path>
                  </a:pathLst>
                </a:custGeom>
                <a:solidFill>
                  <a:schemeClr val="bg1"/>
                </a:solidFill>
                <a:ln w="12700">
                  <a:miter lim="400000"/>
                </a:ln>
              </p:spPr>
              <p:txBody>
                <a:bodyPr lIns="19045" tIns="19045" rIns="19045" bIns="19045" anchor="ctr"/>
                <a:lstStyle/>
                <a:p>
                  <a:pPr defTabSz="228600">
                    <a:defRPr sz="3000" cap="none">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1500">
                    <a:solidFill>
                      <a:schemeClr val="tx2"/>
                    </a:solidFill>
                    <a:latin typeface="Source Sans Pro Light" charset="0"/>
                    <a:ea typeface="Source Sans Pro Light" charset="0"/>
                    <a:cs typeface="Source Sans Pro Light" charset="0"/>
                  </a:endParaRPr>
                </a:p>
              </p:txBody>
            </p:sp>
          </p:grpSp>
          <p:grpSp>
            <p:nvGrpSpPr>
              <p:cNvPr id="23" name="Group 3"/>
              <p:cNvGrpSpPr/>
              <p:nvPr/>
            </p:nvGrpSpPr>
            <p:grpSpPr>
              <a:xfrm>
                <a:off x="4720114" y="2770862"/>
                <a:ext cx="2670539" cy="2379350"/>
                <a:chOff x="5052869" y="2939708"/>
                <a:chExt cx="2083661" cy="1856464"/>
              </a:xfrm>
            </p:grpSpPr>
            <p:sp>
              <p:nvSpPr>
                <p:cNvPr id="24" name="Shape 2281"/>
                <p:cNvSpPr/>
                <p:nvPr/>
              </p:nvSpPr>
              <p:spPr>
                <a:xfrm>
                  <a:off x="5052869" y="2939708"/>
                  <a:ext cx="2083661" cy="1856464"/>
                </a:xfrm>
                <a:custGeom>
                  <a:avLst/>
                  <a:gdLst/>
                  <a:ahLst/>
                  <a:cxnLst>
                    <a:cxn ang="0">
                      <a:pos x="wd2" y="hd2"/>
                    </a:cxn>
                    <a:cxn ang="5400000">
                      <a:pos x="wd2" y="hd2"/>
                    </a:cxn>
                    <a:cxn ang="10800000">
                      <a:pos x="wd2" y="hd2"/>
                    </a:cxn>
                    <a:cxn ang="16200000">
                      <a:pos x="wd2" y="hd2"/>
                    </a:cxn>
                  </a:cxnLst>
                  <a:rect l="0" t="0" r="r" b="b"/>
                  <a:pathLst>
                    <a:path w="20763" h="21160" extrusionOk="0">
                      <a:moveTo>
                        <a:pt x="10343" y="21160"/>
                      </a:moveTo>
                      <a:cubicBezTo>
                        <a:pt x="7374" y="21160"/>
                        <a:pt x="4508" y="21160"/>
                        <a:pt x="1539" y="21160"/>
                      </a:cubicBezTo>
                      <a:cubicBezTo>
                        <a:pt x="3" y="21160"/>
                        <a:pt x="-406" y="20338"/>
                        <a:pt x="413" y="18812"/>
                      </a:cubicBezTo>
                      <a:cubicBezTo>
                        <a:pt x="3279" y="13060"/>
                        <a:pt x="6248" y="7190"/>
                        <a:pt x="9114" y="1321"/>
                      </a:cubicBezTo>
                      <a:cubicBezTo>
                        <a:pt x="10036" y="-440"/>
                        <a:pt x="10650" y="-440"/>
                        <a:pt x="11571" y="1321"/>
                      </a:cubicBezTo>
                      <a:cubicBezTo>
                        <a:pt x="14540" y="7190"/>
                        <a:pt x="17509" y="12943"/>
                        <a:pt x="20375" y="18812"/>
                      </a:cubicBezTo>
                      <a:cubicBezTo>
                        <a:pt x="21194" y="20456"/>
                        <a:pt x="20682" y="21160"/>
                        <a:pt x="19147" y="21160"/>
                      </a:cubicBezTo>
                      <a:cubicBezTo>
                        <a:pt x="16178" y="21160"/>
                        <a:pt x="13312" y="21160"/>
                        <a:pt x="10343" y="21160"/>
                      </a:cubicBezTo>
                      <a:close/>
                    </a:path>
                  </a:pathLst>
                </a:custGeom>
                <a:solidFill>
                  <a:srgbClr val="1E88E5"/>
                </a:solidFill>
                <a:ln w="12700">
                  <a:miter lim="400000"/>
                </a:ln>
              </p:spPr>
              <p:txBody>
                <a:bodyPr lIns="45719" rIns="45719"/>
                <a:lstStyle/>
                <a:p>
                  <a:endParaRPr dirty="0"/>
                </a:p>
              </p:txBody>
            </p:sp>
            <p:sp>
              <p:nvSpPr>
                <p:cNvPr id="25" name="Shape 2774"/>
                <p:cNvSpPr/>
                <p:nvPr/>
              </p:nvSpPr>
              <p:spPr>
                <a:xfrm>
                  <a:off x="5820379" y="3867940"/>
                  <a:ext cx="548640" cy="548640"/>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7" y="0"/>
                        <a:pt x="9818" y="440"/>
                        <a:pt x="9818" y="982"/>
                      </a:cubicBezTo>
                      <a:lnTo>
                        <a:pt x="982" y="982"/>
                      </a:lnTo>
                      <a:cubicBezTo>
                        <a:pt x="439" y="982"/>
                        <a:pt x="0" y="1422"/>
                        <a:pt x="0" y="1964"/>
                      </a:cubicBezTo>
                      <a:lnTo>
                        <a:pt x="0" y="2945"/>
                      </a:lnTo>
                      <a:cubicBezTo>
                        <a:pt x="0" y="3488"/>
                        <a:pt x="439" y="3927"/>
                        <a:pt x="982" y="3927"/>
                      </a:cubicBezTo>
                      <a:lnTo>
                        <a:pt x="982" y="15709"/>
                      </a:lnTo>
                      <a:cubicBezTo>
                        <a:pt x="982" y="16252"/>
                        <a:pt x="1421" y="16691"/>
                        <a:pt x="1964" y="16691"/>
                      </a:cubicBezTo>
                      <a:lnTo>
                        <a:pt x="10309" y="16691"/>
                      </a:lnTo>
                      <a:lnTo>
                        <a:pt x="10309" y="17960"/>
                      </a:lnTo>
                      <a:lnTo>
                        <a:pt x="7507" y="20762"/>
                      </a:lnTo>
                      <a:cubicBezTo>
                        <a:pt x="7419" y="20851"/>
                        <a:pt x="7364" y="20974"/>
                        <a:pt x="7364" y="21109"/>
                      </a:cubicBezTo>
                      <a:cubicBezTo>
                        <a:pt x="7364" y="21380"/>
                        <a:pt x="7583" y="21600"/>
                        <a:pt x="7855" y="21600"/>
                      </a:cubicBezTo>
                      <a:cubicBezTo>
                        <a:pt x="7990" y="21600"/>
                        <a:pt x="8113" y="21545"/>
                        <a:pt x="8202" y="21456"/>
                      </a:cubicBezTo>
                      <a:lnTo>
                        <a:pt x="10800" y="18858"/>
                      </a:lnTo>
                      <a:lnTo>
                        <a:pt x="13398" y="21456"/>
                      </a:lnTo>
                      <a:cubicBezTo>
                        <a:pt x="13488" y="21545"/>
                        <a:pt x="13610" y="21600"/>
                        <a:pt x="13745" y="21600"/>
                      </a:cubicBezTo>
                      <a:cubicBezTo>
                        <a:pt x="14017" y="21600"/>
                        <a:pt x="14236" y="21380"/>
                        <a:pt x="14236" y="21109"/>
                      </a:cubicBezTo>
                      <a:cubicBezTo>
                        <a:pt x="14236" y="20974"/>
                        <a:pt x="14182"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16200" y="5891"/>
                      </a:moveTo>
                      <a:cubicBezTo>
                        <a:pt x="16471" y="5891"/>
                        <a:pt x="16691" y="6111"/>
                        <a:pt x="16691" y="6382"/>
                      </a:cubicBezTo>
                      <a:cubicBezTo>
                        <a:pt x="16691" y="6653"/>
                        <a:pt x="16471" y="6873"/>
                        <a:pt x="16200" y="6873"/>
                      </a:cubicBezTo>
                      <a:cubicBezTo>
                        <a:pt x="15929" y="6873"/>
                        <a:pt x="15709" y="6653"/>
                        <a:pt x="15709" y="6382"/>
                      </a:cubicBezTo>
                      <a:cubicBezTo>
                        <a:pt x="15709" y="6111"/>
                        <a:pt x="15929" y="5891"/>
                        <a:pt x="16200" y="5891"/>
                      </a:cubicBezTo>
                      <a:moveTo>
                        <a:pt x="16200" y="7855"/>
                      </a:moveTo>
                      <a:cubicBezTo>
                        <a:pt x="17013" y="7855"/>
                        <a:pt x="17673" y="7196"/>
                        <a:pt x="17673" y="6382"/>
                      </a:cubicBezTo>
                      <a:cubicBezTo>
                        <a:pt x="17673" y="5569"/>
                        <a:pt x="17013" y="4909"/>
                        <a:pt x="16200" y="4909"/>
                      </a:cubicBezTo>
                      <a:cubicBezTo>
                        <a:pt x="15387" y="4909"/>
                        <a:pt x="14727" y="5569"/>
                        <a:pt x="14727" y="6382"/>
                      </a:cubicBezTo>
                      <a:cubicBezTo>
                        <a:pt x="14727" y="7196"/>
                        <a:pt x="15387" y="7855"/>
                        <a:pt x="16200" y="7855"/>
                      </a:cubicBezTo>
                      <a:moveTo>
                        <a:pt x="8422" y="8135"/>
                      </a:moveTo>
                      <a:lnTo>
                        <a:pt x="11926" y="11638"/>
                      </a:lnTo>
                      <a:cubicBezTo>
                        <a:pt x="12015" y="11727"/>
                        <a:pt x="12138" y="11782"/>
                        <a:pt x="12273" y="11782"/>
                      </a:cubicBezTo>
                      <a:cubicBezTo>
                        <a:pt x="12408" y="11782"/>
                        <a:pt x="12531" y="11727"/>
                        <a:pt x="12620" y="11638"/>
                      </a:cubicBezTo>
                      <a:lnTo>
                        <a:pt x="14183" y="10075"/>
                      </a:lnTo>
                      <a:lnTo>
                        <a:pt x="16200" y="12764"/>
                      </a:lnTo>
                      <a:lnTo>
                        <a:pt x="5336" y="12764"/>
                      </a:lnTo>
                      <a:cubicBezTo>
                        <a:pt x="5336" y="12764"/>
                        <a:pt x="8422" y="8135"/>
                        <a:pt x="8422" y="8135"/>
                      </a:cubicBezTo>
                      <a:close/>
                      <a:moveTo>
                        <a:pt x="4418" y="13745"/>
                      </a:moveTo>
                      <a:lnTo>
                        <a:pt x="17182" y="13745"/>
                      </a:lnTo>
                      <a:cubicBezTo>
                        <a:pt x="17453" y="13745"/>
                        <a:pt x="17673" y="13526"/>
                        <a:pt x="17673" y="13255"/>
                      </a:cubicBezTo>
                      <a:cubicBezTo>
                        <a:pt x="17673" y="13144"/>
                        <a:pt x="17630" y="13047"/>
                        <a:pt x="17568" y="12965"/>
                      </a:cubicBezTo>
                      <a:lnTo>
                        <a:pt x="17575" y="12960"/>
                      </a:lnTo>
                      <a:lnTo>
                        <a:pt x="14629" y="9033"/>
                      </a:lnTo>
                      <a:lnTo>
                        <a:pt x="14622" y="9038"/>
                      </a:lnTo>
                      <a:cubicBezTo>
                        <a:pt x="14533" y="8919"/>
                        <a:pt x="14397" y="8836"/>
                        <a:pt x="14236" y="8836"/>
                      </a:cubicBezTo>
                      <a:cubicBezTo>
                        <a:pt x="14101" y="8836"/>
                        <a:pt x="13978" y="8891"/>
                        <a:pt x="13889" y="8980"/>
                      </a:cubicBezTo>
                      <a:lnTo>
                        <a:pt x="12273" y="10597"/>
                      </a:lnTo>
                      <a:lnTo>
                        <a:pt x="8693" y="7017"/>
                      </a:lnTo>
                      <a:cubicBezTo>
                        <a:pt x="8604" y="6928"/>
                        <a:pt x="8481" y="6873"/>
                        <a:pt x="8345" y="6873"/>
                      </a:cubicBezTo>
                      <a:cubicBezTo>
                        <a:pt x="8175" y="6873"/>
                        <a:pt x="8033" y="6965"/>
                        <a:pt x="7945" y="7097"/>
                      </a:cubicBezTo>
                      <a:lnTo>
                        <a:pt x="7937" y="7091"/>
                      </a:lnTo>
                      <a:lnTo>
                        <a:pt x="4010" y="12982"/>
                      </a:lnTo>
                      <a:lnTo>
                        <a:pt x="4017" y="12988"/>
                      </a:lnTo>
                      <a:cubicBezTo>
                        <a:pt x="3965" y="13066"/>
                        <a:pt x="3927" y="13154"/>
                        <a:pt x="3927" y="13255"/>
                      </a:cubicBezTo>
                      <a:cubicBezTo>
                        <a:pt x="3927" y="13526"/>
                        <a:pt x="4147" y="13745"/>
                        <a:pt x="4418" y="13745"/>
                      </a:cubicBezTo>
                    </a:path>
                  </a:pathLst>
                </a:custGeom>
                <a:solidFill>
                  <a:schemeClr val="bg1"/>
                </a:solidFill>
                <a:ln w="12700">
                  <a:miter lim="400000"/>
                </a:ln>
              </p:spPr>
              <p:txBody>
                <a:bodyPr lIns="19045" tIns="19045" rIns="19045" bIns="19045" anchor="ctr"/>
                <a:lstStyle/>
                <a:p>
                  <a:pPr defTabSz="228600">
                    <a:defRPr sz="3000" cap="none">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1500">
                    <a:solidFill>
                      <a:schemeClr val="tx2"/>
                    </a:solidFill>
                    <a:latin typeface="Source Sans Pro Light" charset="0"/>
                    <a:ea typeface="Source Sans Pro Light" charset="0"/>
                    <a:cs typeface="Source Sans Pro Light" charset="0"/>
                  </a:endParaRPr>
                </a:p>
              </p:txBody>
            </p:sp>
          </p:grpSp>
          <p:grpSp>
            <p:nvGrpSpPr>
              <p:cNvPr id="26" name="Group 4"/>
              <p:cNvGrpSpPr/>
              <p:nvPr/>
            </p:nvGrpSpPr>
            <p:grpSpPr>
              <a:xfrm>
                <a:off x="6372581" y="2721360"/>
                <a:ext cx="2670538" cy="2379352"/>
                <a:chOff x="6342190" y="2901085"/>
                <a:chExt cx="2083660" cy="1856465"/>
              </a:xfrm>
            </p:grpSpPr>
            <p:sp>
              <p:nvSpPr>
                <p:cNvPr id="27" name="Shape 2282"/>
                <p:cNvSpPr/>
                <p:nvPr/>
              </p:nvSpPr>
              <p:spPr>
                <a:xfrm flipV="1">
                  <a:off x="6342190" y="2901085"/>
                  <a:ext cx="2083660" cy="1856465"/>
                </a:xfrm>
                <a:custGeom>
                  <a:avLst/>
                  <a:gdLst/>
                  <a:ahLst/>
                  <a:cxnLst>
                    <a:cxn ang="0">
                      <a:pos x="wd2" y="hd2"/>
                    </a:cxn>
                    <a:cxn ang="5400000">
                      <a:pos x="wd2" y="hd2"/>
                    </a:cxn>
                    <a:cxn ang="10800000">
                      <a:pos x="wd2" y="hd2"/>
                    </a:cxn>
                    <a:cxn ang="16200000">
                      <a:pos x="wd2" y="hd2"/>
                    </a:cxn>
                  </a:cxnLst>
                  <a:rect l="0" t="0" r="r" b="b"/>
                  <a:pathLst>
                    <a:path w="20763" h="21160" extrusionOk="0">
                      <a:moveTo>
                        <a:pt x="10343" y="21160"/>
                      </a:moveTo>
                      <a:cubicBezTo>
                        <a:pt x="7374" y="21160"/>
                        <a:pt x="4508" y="21160"/>
                        <a:pt x="1539" y="21160"/>
                      </a:cubicBezTo>
                      <a:cubicBezTo>
                        <a:pt x="3" y="21160"/>
                        <a:pt x="-406" y="20338"/>
                        <a:pt x="413" y="18812"/>
                      </a:cubicBezTo>
                      <a:cubicBezTo>
                        <a:pt x="3279" y="13060"/>
                        <a:pt x="6248" y="7190"/>
                        <a:pt x="9114" y="1321"/>
                      </a:cubicBezTo>
                      <a:cubicBezTo>
                        <a:pt x="10036" y="-440"/>
                        <a:pt x="10650" y="-440"/>
                        <a:pt x="11571" y="1321"/>
                      </a:cubicBezTo>
                      <a:cubicBezTo>
                        <a:pt x="14540" y="7190"/>
                        <a:pt x="17509" y="12943"/>
                        <a:pt x="20375" y="18812"/>
                      </a:cubicBezTo>
                      <a:cubicBezTo>
                        <a:pt x="21194" y="20456"/>
                        <a:pt x="20682" y="21160"/>
                        <a:pt x="19147" y="21160"/>
                      </a:cubicBezTo>
                      <a:cubicBezTo>
                        <a:pt x="16178" y="21160"/>
                        <a:pt x="13312" y="21160"/>
                        <a:pt x="10343" y="21160"/>
                      </a:cubicBezTo>
                      <a:close/>
                    </a:path>
                  </a:pathLst>
                </a:custGeom>
                <a:solidFill>
                  <a:srgbClr val="1976D2"/>
                </a:solidFill>
                <a:ln w="12700">
                  <a:miter lim="400000"/>
                </a:ln>
              </p:spPr>
              <p:txBody>
                <a:bodyPr lIns="45719" rIns="45719"/>
                <a:lstStyle/>
                <a:p>
                  <a:endParaRPr dirty="0"/>
                </a:p>
              </p:txBody>
            </p:sp>
            <p:sp>
              <p:nvSpPr>
                <p:cNvPr id="28" name="Shape 2784"/>
                <p:cNvSpPr/>
                <p:nvPr/>
              </p:nvSpPr>
              <p:spPr>
                <a:xfrm>
                  <a:off x="7109699" y="3319300"/>
                  <a:ext cx="548640" cy="548640"/>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9045" tIns="19045" rIns="19045" bIns="19045" anchor="ctr"/>
                <a:lstStyle/>
                <a:p>
                  <a:pPr defTabSz="228600">
                    <a:defRPr sz="3000" cap="none">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1500">
                    <a:solidFill>
                      <a:schemeClr val="tx2"/>
                    </a:solidFill>
                    <a:latin typeface="Source Sans Pro Light" charset="0"/>
                    <a:ea typeface="Source Sans Pro Light" charset="0"/>
                    <a:cs typeface="Source Sans Pro Light" charset="0"/>
                  </a:endParaRPr>
                </a:p>
              </p:txBody>
            </p:sp>
          </p:grpSp>
          <p:grpSp>
            <p:nvGrpSpPr>
              <p:cNvPr id="29" name="Group 5"/>
              <p:cNvGrpSpPr/>
              <p:nvPr/>
            </p:nvGrpSpPr>
            <p:grpSpPr>
              <a:xfrm>
                <a:off x="8025049" y="2770862"/>
                <a:ext cx="2670539" cy="2379350"/>
                <a:chOff x="7631511" y="2939708"/>
                <a:chExt cx="2083661" cy="1856464"/>
              </a:xfrm>
            </p:grpSpPr>
            <p:sp>
              <p:nvSpPr>
                <p:cNvPr id="30" name="Shape 2283"/>
                <p:cNvSpPr/>
                <p:nvPr/>
              </p:nvSpPr>
              <p:spPr>
                <a:xfrm>
                  <a:off x="7631511" y="2939708"/>
                  <a:ext cx="2083661" cy="1856464"/>
                </a:xfrm>
                <a:custGeom>
                  <a:avLst/>
                  <a:gdLst/>
                  <a:ahLst/>
                  <a:cxnLst>
                    <a:cxn ang="0">
                      <a:pos x="wd2" y="hd2"/>
                    </a:cxn>
                    <a:cxn ang="5400000">
                      <a:pos x="wd2" y="hd2"/>
                    </a:cxn>
                    <a:cxn ang="10800000">
                      <a:pos x="wd2" y="hd2"/>
                    </a:cxn>
                    <a:cxn ang="16200000">
                      <a:pos x="wd2" y="hd2"/>
                    </a:cxn>
                  </a:cxnLst>
                  <a:rect l="0" t="0" r="r" b="b"/>
                  <a:pathLst>
                    <a:path w="20763" h="21160" extrusionOk="0">
                      <a:moveTo>
                        <a:pt x="10343" y="21160"/>
                      </a:moveTo>
                      <a:cubicBezTo>
                        <a:pt x="7374" y="21160"/>
                        <a:pt x="4508" y="21160"/>
                        <a:pt x="1539" y="21160"/>
                      </a:cubicBezTo>
                      <a:cubicBezTo>
                        <a:pt x="3" y="21160"/>
                        <a:pt x="-406" y="20338"/>
                        <a:pt x="413" y="18812"/>
                      </a:cubicBezTo>
                      <a:cubicBezTo>
                        <a:pt x="3279" y="13060"/>
                        <a:pt x="6248" y="7190"/>
                        <a:pt x="9114" y="1321"/>
                      </a:cubicBezTo>
                      <a:cubicBezTo>
                        <a:pt x="10036" y="-440"/>
                        <a:pt x="10650" y="-440"/>
                        <a:pt x="11571" y="1321"/>
                      </a:cubicBezTo>
                      <a:cubicBezTo>
                        <a:pt x="14540" y="7190"/>
                        <a:pt x="17509" y="12943"/>
                        <a:pt x="20375" y="18812"/>
                      </a:cubicBezTo>
                      <a:cubicBezTo>
                        <a:pt x="21194" y="20456"/>
                        <a:pt x="20682" y="21160"/>
                        <a:pt x="19147" y="21160"/>
                      </a:cubicBezTo>
                      <a:cubicBezTo>
                        <a:pt x="16178" y="21160"/>
                        <a:pt x="13312" y="21160"/>
                        <a:pt x="10343" y="21160"/>
                      </a:cubicBezTo>
                      <a:close/>
                    </a:path>
                  </a:pathLst>
                </a:custGeom>
                <a:solidFill>
                  <a:srgbClr val="0D47A1"/>
                </a:solidFill>
                <a:ln w="12700">
                  <a:miter lim="400000"/>
                </a:ln>
              </p:spPr>
              <p:txBody>
                <a:bodyPr lIns="45719" rIns="45719"/>
                <a:lstStyle/>
                <a:p>
                  <a:endParaRPr dirty="0"/>
                </a:p>
              </p:txBody>
            </p:sp>
            <p:sp>
              <p:nvSpPr>
                <p:cNvPr id="31" name="Shape 2543"/>
                <p:cNvSpPr/>
                <p:nvPr/>
              </p:nvSpPr>
              <p:spPr>
                <a:xfrm>
                  <a:off x="8397799" y="3829317"/>
                  <a:ext cx="548640" cy="548640"/>
                </a:xfrm>
                <a:custGeom>
                  <a:avLst/>
                  <a:gdLst/>
                  <a:ahLst/>
                  <a:cxnLst>
                    <a:cxn ang="0">
                      <a:pos x="wd2" y="hd2"/>
                    </a:cxn>
                    <a:cxn ang="5400000">
                      <a:pos x="wd2" y="hd2"/>
                    </a:cxn>
                    <a:cxn ang="10800000">
                      <a:pos x="wd2" y="hd2"/>
                    </a:cxn>
                    <a:cxn ang="16200000">
                      <a:pos x="wd2" y="hd2"/>
                    </a:cxn>
                  </a:cxnLst>
                  <a:rect l="0" t="0" r="r" b="b"/>
                  <a:pathLst>
                    <a:path w="21600" h="21600" extrusionOk="0">
                      <a:moveTo>
                        <a:pt x="15709" y="18655"/>
                      </a:moveTo>
                      <a:lnTo>
                        <a:pt x="14727" y="18655"/>
                      </a:lnTo>
                      <a:lnTo>
                        <a:pt x="14727" y="19636"/>
                      </a:lnTo>
                      <a:lnTo>
                        <a:pt x="15709" y="19636"/>
                      </a:lnTo>
                      <a:cubicBezTo>
                        <a:pt x="15709" y="19636"/>
                        <a:pt x="15709" y="18655"/>
                        <a:pt x="15709" y="18655"/>
                      </a:cubicBezTo>
                      <a:close/>
                      <a:moveTo>
                        <a:pt x="15709" y="14727"/>
                      </a:moveTo>
                      <a:lnTo>
                        <a:pt x="14727" y="14727"/>
                      </a:lnTo>
                      <a:lnTo>
                        <a:pt x="14727" y="15709"/>
                      </a:lnTo>
                      <a:lnTo>
                        <a:pt x="15709" y="15709"/>
                      </a:lnTo>
                      <a:cubicBezTo>
                        <a:pt x="15709" y="15709"/>
                        <a:pt x="15709" y="14727"/>
                        <a:pt x="15709" y="14727"/>
                      </a:cubicBezTo>
                      <a:close/>
                      <a:moveTo>
                        <a:pt x="14727" y="10800"/>
                      </a:moveTo>
                      <a:lnTo>
                        <a:pt x="15709" y="10800"/>
                      </a:lnTo>
                      <a:lnTo>
                        <a:pt x="15709" y="9818"/>
                      </a:lnTo>
                      <a:lnTo>
                        <a:pt x="14727" y="9818"/>
                      </a:lnTo>
                      <a:cubicBezTo>
                        <a:pt x="14727" y="9818"/>
                        <a:pt x="14727" y="10800"/>
                        <a:pt x="14727" y="10800"/>
                      </a:cubicBezTo>
                      <a:close/>
                      <a:moveTo>
                        <a:pt x="15709" y="16691"/>
                      </a:moveTo>
                      <a:lnTo>
                        <a:pt x="14727" y="16691"/>
                      </a:lnTo>
                      <a:lnTo>
                        <a:pt x="14727" y="17673"/>
                      </a:lnTo>
                      <a:lnTo>
                        <a:pt x="15709" y="17673"/>
                      </a:lnTo>
                      <a:cubicBezTo>
                        <a:pt x="15709" y="17673"/>
                        <a:pt x="15709" y="16691"/>
                        <a:pt x="15709" y="16691"/>
                      </a:cubicBezTo>
                      <a:close/>
                      <a:moveTo>
                        <a:pt x="14727" y="8836"/>
                      </a:moveTo>
                      <a:lnTo>
                        <a:pt x="15709" y="8836"/>
                      </a:lnTo>
                      <a:lnTo>
                        <a:pt x="15709" y="7855"/>
                      </a:lnTo>
                      <a:lnTo>
                        <a:pt x="14727" y="7855"/>
                      </a:lnTo>
                      <a:cubicBezTo>
                        <a:pt x="14727" y="7855"/>
                        <a:pt x="14727" y="8836"/>
                        <a:pt x="14727" y="8836"/>
                      </a:cubicBezTo>
                      <a:close/>
                      <a:moveTo>
                        <a:pt x="19636" y="0"/>
                      </a:moveTo>
                      <a:lnTo>
                        <a:pt x="5891" y="0"/>
                      </a:lnTo>
                      <a:cubicBezTo>
                        <a:pt x="4806" y="0"/>
                        <a:pt x="3927" y="879"/>
                        <a:pt x="3927" y="1964"/>
                      </a:cubicBezTo>
                      <a:lnTo>
                        <a:pt x="3927" y="2455"/>
                      </a:lnTo>
                      <a:cubicBezTo>
                        <a:pt x="3927" y="2726"/>
                        <a:pt x="4147" y="2945"/>
                        <a:pt x="4418" y="2945"/>
                      </a:cubicBezTo>
                      <a:cubicBezTo>
                        <a:pt x="4690"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1"/>
                        <a:pt x="20178" y="16691"/>
                        <a:pt x="19636" y="16691"/>
                      </a:cubicBezTo>
                      <a:lnTo>
                        <a:pt x="19145" y="16691"/>
                      </a:lnTo>
                      <a:cubicBezTo>
                        <a:pt x="18874" y="16691"/>
                        <a:pt x="18655" y="16911"/>
                        <a:pt x="18655" y="17182"/>
                      </a:cubicBezTo>
                      <a:cubicBezTo>
                        <a:pt x="18655" y="17453"/>
                        <a:pt x="18874" y="17673"/>
                        <a:pt x="19145" y="17673"/>
                      </a:cubicBezTo>
                      <a:lnTo>
                        <a:pt x="19636" y="17673"/>
                      </a:lnTo>
                      <a:cubicBezTo>
                        <a:pt x="20721" y="17673"/>
                        <a:pt x="21600" y="16794"/>
                        <a:pt x="21600" y="15709"/>
                      </a:cubicBezTo>
                      <a:lnTo>
                        <a:pt x="21600" y="1964"/>
                      </a:lnTo>
                      <a:cubicBezTo>
                        <a:pt x="21600" y="879"/>
                        <a:pt x="20721" y="0"/>
                        <a:pt x="19636" y="0"/>
                      </a:cubicBezTo>
                      <a:moveTo>
                        <a:pt x="14727" y="6873"/>
                      </a:moveTo>
                      <a:lnTo>
                        <a:pt x="15709" y="6873"/>
                      </a:lnTo>
                      <a:lnTo>
                        <a:pt x="15709" y="5891"/>
                      </a:lnTo>
                      <a:lnTo>
                        <a:pt x="14727" y="5891"/>
                      </a:lnTo>
                      <a:cubicBezTo>
                        <a:pt x="14727" y="5891"/>
                        <a:pt x="14727" y="6873"/>
                        <a:pt x="14727" y="6873"/>
                      </a:cubicBezTo>
                      <a:close/>
                      <a:moveTo>
                        <a:pt x="16691" y="12273"/>
                      </a:moveTo>
                      <a:lnTo>
                        <a:pt x="13745" y="12273"/>
                      </a:lnTo>
                      <a:lnTo>
                        <a:pt x="13745" y="4909"/>
                      </a:lnTo>
                      <a:lnTo>
                        <a:pt x="15709" y="4909"/>
                      </a:lnTo>
                      <a:cubicBezTo>
                        <a:pt x="16251" y="4909"/>
                        <a:pt x="16691" y="5349"/>
                        <a:pt x="16691" y="5891"/>
                      </a:cubicBezTo>
                      <a:cubicBezTo>
                        <a:pt x="16691" y="5891"/>
                        <a:pt x="16691" y="12273"/>
                        <a:pt x="16691" y="12273"/>
                      </a:cubicBezTo>
                      <a:close/>
                      <a:moveTo>
                        <a:pt x="16691" y="19636"/>
                      </a:moveTo>
                      <a:cubicBezTo>
                        <a:pt x="16691" y="20178"/>
                        <a:pt x="16251" y="20618"/>
                        <a:pt x="15709" y="20618"/>
                      </a:cubicBezTo>
                      <a:lnTo>
                        <a:pt x="13745" y="20618"/>
                      </a:lnTo>
                      <a:lnTo>
                        <a:pt x="13745" y="13255"/>
                      </a:lnTo>
                      <a:lnTo>
                        <a:pt x="16691" y="13255"/>
                      </a:lnTo>
                      <a:cubicBezTo>
                        <a:pt x="16691" y="13255"/>
                        <a:pt x="16691" y="19636"/>
                        <a:pt x="16691" y="19636"/>
                      </a:cubicBezTo>
                      <a:close/>
                      <a:moveTo>
                        <a:pt x="12764" y="12273"/>
                      </a:moveTo>
                      <a:lnTo>
                        <a:pt x="4909" y="12273"/>
                      </a:lnTo>
                      <a:lnTo>
                        <a:pt x="4909" y="4909"/>
                      </a:lnTo>
                      <a:lnTo>
                        <a:pt x="12764" y="4909"/>
                      </a:lnTo>
                      <a:cubicBezTo>
                        <a:pt x="12764" y="4909"/>
                        <a:pt x="12764" y="12273"/>
                        <a:pt x="12764" y="12273"/>
                      </a:cubicBezTo>
                      <a:close/>
                      <a:moveTo>
                        <a:pt x="12764" y="20618"/>
                      </a:moveTo>
                      <a:lnTo>
                        <a:pt x="4909" y="20618"/>
                      </a:lnTo>
                      <a:lnTo>
                        <a:pt x="4909" y="13255"/>
                      </a:lnTo>
                      <a:lnTo>
                        <a:pt x="12764" y="13255"/>
                      </a:lnTo>
                      <a:cubicBezTo>
                        <a:pt x="12764" y="13255"/>
                        <a:pt x="12764" y="20618"/>
                        <a:pt x="12764" y="20618"/>
                      </a:cubicBezTo>
                      <a:close/>
                      <a:moveTo>
                        <a:pt x="3927" y="12273"/>
                      </a:moveTo>
                      <a:lnTo>
                        <a:pt x="982" y="12273"/>
                      </a:lnTo>
                      <a:lnTo>
                        <a:pt x="982" y="5891"/>
                      </a:lnTo>
                      <a:cubicBezTo>
                        <a:pt x="982" y="5349"/>
                        <a:pt x="1422" y="4909"/>
                        <a:pt x="1964" y="4909"/>
                      </a:cubicBezTo>
                      <a:lnTo>
                        <a:pt x="3927" y="4909"/>
                      </a:lnTo>
                      <a:cubicBezTo>
                        <a:pt x="3927" y="4909"/>
                        <a:pt x="3927" y="12273"/>
                        <a:pt x="3927" y="12273"/>
                      </a:cubicBezTo>
                      <a:close/>
                      <a:moveTo>
                        <a:pt x="3927" y="20618"/>
                      </a:moveTo>
                      <a:lnTo>
                        <a:pt x="1964" y="20618"/>
                      </a:lnTo>
                      <a:cubicBezTo>
                        <a:pt x="1422" y="20618"/>
                        <a:pt x="982" y="20178"/>
                        <a:pt x="982" y="19636"/>
                      </a:cubicBezTo>
                      <a:lnTo>
                        <a:pt x="982" y="13255"/>
                      </a:lnTo>
                      <a:lnTo>
                        <a:pt x="3927" y="13255"/>
                      </a:lnTo>
                      <a:cubicBezTo>
                        <a:pt x="3927" y="13255"/>
                        <a:pt x="3927" y="20618"/>
                        <a:pt x="3927" y="20618"/>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moveTo>
                        <a:pt x="1964" y="8836"/>
                      </a:moveTo>
                      <a:lnTo>
                        <a:pt x="2945" y="8836"/>
                      </a:lnTo>
                      <a:lnTo>
                        <a:pt x="2945" y="7855"/>
                      </a:lnTo>
                      <a:lnTo>
                        <a:pt x="1964" y="7855"/>
                      </a:lnTo>
                      <a:cubicBezTo>
                        <a:pt x="1964" y="7855"/>
                        <a:pt x="1964" y="8836"/>
                        <a:pt x="1964" y="8836"/>
                      </a:cubicBezTo>
                      <a:close/>
                      <a:moveTo>
                        <a:pt x="1964" y="10800"/>
                      </a:moveTo>
                      <a:lnTo>
                        <a:pt x="2945" y="10800"/>
                      </a:lnTo>
                      <a:lnTo>
                        <a:pt x="2945" y="9818"/>
                      </a:lnTo>
                      <a:lnTo>
                        <a:pt x="1964" y="9818"/>
                      </a:lnTo>
                      <a:cubicBezTo>
                        <a:pt x="1964" y="9818"/>
                        <a:pt x="1964" y="10800"/>
                        <a:pt x="1964" y="10800"/>
                      </a:cubicBezTo>
                      <a:close/>
                      <a:moveTo>
                        <a:pt x="2945" y="16691"/>
                      </a:moveTo>
                      <a:lnTo>
                        <a:pt x="1964" y="16691"/>
                      </a:lnTo>
                      <a:lnTo>
                        <a:pt x="1964" y="17673"/>
                      </a:lnTo>
                      <a:lnTo>
                        <a:pt x="2945" y="17673"/>
                      </a:lnTo>
                      <a:cubicBezTo>
                        <a:pt x="2945" y="17673"/>
                        <a:pt x="2945" y="16691"/>
                        <a:pt x="2945" y="16691"/>
                      </a:cubicBezTo>
                      <a:close/>
                      <a:moveTo>
                        <a:pt x="1964" y="6873"/>
                      </a:moveTo>
                      <a:lnTo>
                        <a:pt x="2945" y="6873"/>
                      </a:lnTo>
                      <a:lnTo>
                        <a:pt x="2945" y="5891"/>
                      </a:lnTo>
                      <a:lnTo>
                        <a:pt x="1964" y="5891"/>
                      </a:lnTo>
                      <a:cubicBezTo>
                        <a:pt x="1964" y="5891"/>
                        <a:pt x="1964" y="6873"/>
                        <a:pt x="1964" y="6873"/>
                      </a:cubicBezTo>
                      <a:close/>
                      <a:moveTo>
                        <a:pt x="2945" y="14727"/>
                      </a:moveTo>
                      <a:lnTo>
                        <a:pt x="1964" y="14727"/>
                      </a:lnTo>
                      <a:lnTo>
                        <a:pt x="1964" y="15709"/>
                      </a:lnTo>
                      <a:lnTo>
                        <a:pt x="2945" y="15709"/>
                      </a:lnTo>
                      <a:cubicBezTo>
                        <a:pt x="2945" y="15709"/>
                        <a:pt x="2945" y="14727"/>
                        <a:pt x="2945" y="14727"/>
                      </a:cubicBezTo>
                      <a:close/>
                      <a:moveTo>
                        <a:pt x="2945" y="18655"/>
                      </a:moveTo>
                      <a:lnTo>
                        <a:pt x="1964" y="18655"/>
                      </a:lnTo>
                      <a:lnTo>
                        <a:pt x="1964" y="19636"/>
                      </a:lnTo>
                      <a:lnTo>
                        <a:pt x="2945" y="19636"/>
                      </a:lnTo>
                      <a:cubicBezTo>
                        <a:pt x="2945" y="19636"/>
                        <a:pt x="2945" y="18655"/>
                        <a:pt x="2945" y="18655"/>
                      </a:cubicBezTo>
                      <a:close/>
                    </a:path>
                  </a:pathLst>
                </a:custGeom>
                <a:solidFill>
                  <a:schemeClr val="bg1"/>
                </a:solidFill>
                <a:ln w="12700">
                  <a:miter lim="400000"/>
                </a:ln>
              </p:spPr>
              <p:txBody>
                <a:bodyPr lIns="19045" tIns="19045" rIns="19045" bIns="19045" anchor="ctr"/>
                <a:lstStyle/>
                <a:p>
                  <a:pPr defTabSz="228600">
                    <a:defRPr sz="3000" cap="none">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1500">
                    <a:solidFill>
                      <a:schemeClr val="tx2"/>
                    </a:solidFill>
                    <a:latin typeface="Source Sans Pro Light" charset="0"/>
                    <a:ea typeface="Source Sans Pro Light" charset="0"/>
                    <a:cs typeface="Source Sans Pro Light" charset="0"/>
                  </a:endParaRPr>
                </a:p>
              </p:txBody>
            </p:sp>
          </p:grpSp>
        </p:grpSp>
      </p:grpSp>
      <p:sp>
        <p:nvSpPr>
          <p:cNvPr id="38" name="TextBox 8"/>
          <p:cNvSpPr txBox="1"/>
          <p:nvPr/>
        </p:nvSpPr>
        <p:spPr>
          <a:xfrm>
            <a:off x="118110" y="245110"/>
            <a:ext cx="3744595" cy="568960"/>
          </a:xfrm>
          <a:prstGeom prst="rect">
            <a:avLst/>
          </a:prstGeom>
          <a:noFill/>
        </p:spPr>
        <p:txBody>
          <a:bodyPr wrap="square" lIns="0" tIns="0" rIns="0" bIns="0" rtlCol="0" anchor="ctr">
            <a:spAutoFit/>
          </a:bodyPr>
          <a:lstStyle/>
          <a:p>
            <a:pPr algn="ctr"/>
            <a:r>
              <a:rPr lang="zh-CN" altLang="en-US" sz="3700" b="1" dirty="0">
                <a:solidFill>
                  <a:srgbClr val="4472C4"/>
                </a:solidFill>
                <a:latin typeface="微软雅黑" panose="020B0503020204020204" pitchFamily="34" charset="-122"/>
                <a:ea typeface="微软雅黑" panose="020B0503020204020204" pitchFamily="34" charset="-122"/>
                <a:sym typeface="Arial" panose="020B0604020202090204" pitchFamily="34" charset="0"/>
              </a:rPr>
              <a:t>展望未来</a:t>
            </a:r>
            <a:endParaRPr lang="zh-CN" altLang="en-US" sz="3700" b="1" dirty="0">
              <a:solidFill>
                <a:srgbClr val="4472C4"/>
              </a:solidFill>
              <a:latin typeface="微软雅黑" panose="020B0503020204020204" pitchFamily="34" charset="-122"/>
              <a:ea typeface="微软雅黑" panose="020B0503020204020204" pitchFamily="34" charset="-122"/>
              <a:sym typeface="Arial" panose="020B0604020202090204" pitchFamily="34" charset="0"/>
            </a:endParaRPr>
          </a:p>
        </p:txBody>
      </p:sp>
      <p:grpSp>
        <p:nvGrpSpPr>
          <p:cNvPr id="43" name="Group 30"/>
          <p:cNvGrpSpPr/>
          <p:nvPr/>
        </p:nvGrpSpPr>
        <p:grpSpPr>
          <a:xfrm>
            <a:off x="616453" y="-2"/>
            <a:ext cx="11431" cy="1195442"/>
            <a:chOff x="616453" y="-2"/>
            <a:chExt cx="11431" cy="1195442"/>
          </a:xfrm>
        </p:grpSpPr>
        <p:sp>
          <p:nvSpPr>
            <p:cNvPr id="44" name="Shape 1036"/>
            <p:cNvSpPr/>
            <p:nvPr/>
          </p:nvSpPr>
          <p:spPr>
            <a:xfrm rot="5400000" flipH="1">
              <a:off x="307844" y="872549"/>
              <a:ext cx="640080" cy="1"/>
            </a:xfrm>
            <a:prstGeom prst="line">
              <a:avLst/>
            </a:prstGeom>
            <a:noFill/>
            <a:ln w="25400" cap="flat">
              <a:solidFill>
                <a:srgbClr val="4472C4"/>
              </a:solidFill>
              <a:prstDash val="solid"/>
              <a:miter lim="800000"/>
            </a:ln>
            <a:effectLst/>
          </p:spPr>
          <p:txBody>
            <a:bodyPr wrap="square" lIns="45719" tIns="45719" rIns="45719" bIns="45719" numCol="1" anchor="t">
              <a:noAutofit/>
            </a:bodyPr>
            <a:lstStyle/>
            <a:p/>
          </p:txBody>
        </p:sp>
        <p:sp>
          <p:nvSpPr>
            <p:cNvPr id="45" name="Shape 1037"/>
            <p:cNvSpPr/>
            <p:nvPr/>
          </p:nvSpPr>
          <p:spPr>
            <a:xfrm rot="5400000" flipH="1">
              <a:off x="18732" y="597719"/>
              <a:ext cx="1195442" cy="0"/>
            </a:xfrm>
            <a:prstGeom prst="line">
              <a:avLst/>
            </a:prstGeom>
            <a:noFill/>
            <a:ln w="9525" cap="flat">
              <a:solidFill>
                <a:srgbClr val="4472C4"/>
              </a:solidFill>
              <a:prstDash val="solid"/>
              <a:miter lim="800000"/>
            </a:ln>
            <a:effectLst/>
          </p:spPr>
          <p:txBody>
            <a:bodyPr wrap="square" lIns="45719" tIns="45719" rIns="45719" bIns="45719" numCol="1" anchor="t">
              <a:noAutofit/>
            </a:bodyPr>
            <a:lstStyle/>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43133"/>
            <a:ext cx="12192000" cy="6858000"/>
          </a:xfrm>
          <a:prstGeom prst="rect">
            <a:avLst/>
          </a:prstGeom>
          <a:noFill/>
        </p:spPr>
      </p:pic>
      <p:sp>
        <p:nvSpPr>
          <p:cNvPr id="26" name="任意多边形: 形状 25"/>
          <p:cNvSpPr/>
          <p:nvPr/>
        </p:nvSpPr>
        <p:spPr>
          <a:xfrm>
            <a:off x="0" y="0"/>
            <a:ext cx="12192000" cy="3796903"/>
          </a:xfrm>
          <a:custGeom>
            <a:avLst/>
            <a:gdLst>
              <a:gd name="connsiteX0" fmla="*/ 1 w 12192000"/>
              <a:gd name="connsiteY0" fmla="*/ 0 h 3796903"/>
              <a:gd name="connsiteX1" fmla="*/ 12192000 w 12192000"/>
              <a:gd name="connsiteY1" fmla="*/ 0 h 3796903"/>
              <a:gd name="connsiteX2" fmla="*/ 12192000 w 12192000"/>
              <a:gd name="connsiteY2" fmla="*/ 948856 h 3796903"/>
              <a:gd name="connsiteX3" fmla="*/ 12192000 w 12192000"/>
              <a:gd name="connsiteY3" fmla="*/ 1299769 h 3796903"/>
              <a:gd name="connsiteX4" fmla="*/ 12192000 w 12192000"/>
              <a:gd name="connsiteY4" fmla="*/ 1326108 h 3796903"/>
              <a:gd name="connsiteX5" fmla="*/ 12192000 w 12192000"/>
              <a:gd name="connsiteY5" fmla="*/ 1654299 h 3796903"/>
              <a:gd name="connsiteX6" fmla="*/ 12192000 w 12192000"/>
              <a:gd name="connsiteY6" fmla="*/ 1677021 h 3796903"/>
              <a:gd name="connsiteX7" fmla="*/ 12192000 w 12192000"/>
              <a:gd name="connsiteY7" fmla="*/ 1776334 h 3796903"/>
              <a:gd name="connsiteX8" fmla="*/ 12192000 w 12192000"/>
              <a:gd name="connsiteY8" fmla="*/ 2022202 h 3796903"/>
              <a:gd name="connsiteX9" fmla="*/ 12192000 w 12192000"/>
              <a:gd name="connsiteY9" fmla="*/ 2031551 h 3796903"/>
              <a:gd name="connsiteX10" fmla="*/ 12192000 w 12192000"/>
              <a:gd name="connsiteY10" fmla="*/ 2390105 h 3796903"/>
              <a:gd name="connsiteX11" fmla="*/ 12192000 w 12192000"/>
              <a:gd name="connsiteY11" fmla="*/ 2399454 h 3796903"/>
              <a:gd name="connsiteX12" fmla="*/ 12192000 w 12192000"/>
              <a:gd name="connsiteY12" fmla="*/ 2767357 h 3796903"/>
              <a:gd name="connsiteX13" fmla="*/ 9455495 w 12192000"/>
              <a:gd name="connsiteY13" fmla="*/ 1946170 h 3796903"/>
              <a:gd name="connsiteX14" fmla="*/ 2643346 w 12192000"/>
              <a:gd name="connsiteY14" fmla="*/ 3796903 h 3796903"/>
              <a:gd name="connsiteX15" fmla="*/ 1 w 12192000"/>
              <a:gd name="connsiteY15" fmla="*/ 2767357 h 3796903"/>
              <a:gd name="connsiteX16" fmla="*/ 1 w 12192000"/>
              <a:gd name="connsiteY16" fmla="*/ 2718810 h 3796903"/>
              <a:gd name="connsiteX17" fmla="*/ 1 w 12192000"/>
              <a:gd name="connsiteY17" fmla="*/ 2407439 h 3796903"/>
              <a:gd name="connsiteX18" fmla="*/ 1 w 12192000"/>
              <a:gd name="connsiteY18" fmla="*/ 2399454 h 3796903"/>
              <a:gd name="connsiteX19" fmla="*/ 1 w 12192000"/>
              <a:gd name="connsiteY19" fmla="*/ 2399454 h 3796903"/>
              <a:gd name="connsiteX20" fmla="*/ 1 w 12192000"/>
              <a:gd name="connsiteY20" fmla="*/ 2350907 h 3796903"/>
              <a:gd name="connsiteX21" fmla="*/ 1 w 12192000"/>
              <a:gd name="connsiteY21" fmla="*/ 2039536 h 3796903"/>
              <a:gd name="connsiteX22" fmla="*/ 1 w 12192000"/>
              <a:gd name="connsiteY22" fmla="*/ 2031551 h 3796903"/>
              <a:gd name="connsiteX23" fmla="*/ 1 w 12192000"/>
              <a:gd name="connsiteY23" fmla="*/ 2031551 h 3796903"/>
              <a:gd name="connsiteX24" fmla="*/ 1 w 12192000"/>
              <a:gd name="connsiteY24" fmla="*/ 1983004 h 3796903"/>
              <a:gd name="connsiteX25" fmla="*/ 1 w 12192000"/>
              <a:gd name="connsiteY25" fmla="*/ 1695387 h 3796903"/>
              <a:gd name="connsiteX26" fmla="*/ 1 w 12192000"/>
              <a:gd name="connsiteY26" fmla="*/ 1677021 h 3796903"/>
              <a:gd name="connsiteX27" fmla="*/ 1 w 12192000"/>
              <a:gd name="connsiteY27" fmla="*/ 1677021 h 3796903"/>
              <a:gd name="connsiteX28" fmla="*/ 1 w 12192000"/>
              <a:gd name="connsiteY28" fmla="*/ 1628474 h 3796903"/>
              <a:gd name="connsiteX29" fmla="*/ 1 w 12192000"/>
              <a:gd name="connsiteY29" fmla="*/ 1340857 h 3796903"/>
              <a:gd name="connsiteX30" fmla="*/ 1 w 12192000"/>
              <a:gd name="connsiteY30" fmla="*/ 1326108 h 3796903"/>
              <a:gd name="connsiteX31" fmla="*/ 0 w 12192000"/>
              <a:gd name="connsiteY31" fmla="*/ 1326108 h 3796903"/>
              <a:gd name="connsiteX32" fmla="*/ 0 w 12192000"/>
              <a:gd name="connsiteY32" fmla="*/ 1277561 h 3796903"/>
              <a:gd name="connsiteX33" fmla="*/ 0 w 12192000"/>
              <a:gd name="connsiteY33" fmla="*/ 948856 h 3796903"/>
              <a:gd name="connsiteX34" fmla="*/ 1 w 12192000"/>
              <a:gd name="connsiteY34" fmla="*/ 948857 h 3796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192000" h="3796903">
                <a:moveTo>
                  <a:pt x="1" y="0"/>
                </a:moveTo>
                <a:lnTo>
                  <a:pt x="12192000" y="0"/>
                </a:lnTo>
                <a:lnTo>
                  <a:pt x="12192000" y="948856"/>
                </a:lnTo>
                <a:lnTo>
                  <a:pt x="12192000" y="1299769"/>
                </a:lnTo>
                <a:lnTo>
                  <a:pt x="12192000" y="1326108"/>
                </a:lnTo>
                <a:lnTo>
                  <a:pt x="12192000" y="1654299"/>
                </a:lnTo>
                <a:lnTo>
                  <a:pt x="12192000" y="1677021"/>
                </a:lnTo>
                <a:lnTo>
                  <a:pt x="12192000" y="1776334"/>
                </a:lnTo>
                <a:lnTo>
                  <a:pt x="12192000" y="2022202"/>
                </a:lnTo>
                <a:lnTo>
                  <a:pt x="12192000" y="2031551"/>
                </a:lnTo>
                <a:lnTo>
                  <a:pt x="12192000" y="2390105"/>
                </a:lnTo>
                <a:lnTo>
                  <a:pt x="12192000" y="2399454"/>
                </a:lnTo>
                <a:lnTo>
                  <a:pt x="12192000" y="2767357"/>
                </a:lnTo>
                <a:cubicBezTo>
                  <a:pt x="12192000" y="2767357"/>
                  <a:pt x="11493319" y="1946170"/>
                  <a:pt x="9455495" y="1946170"/>
                </a:cubicBezTo>
                <a:cubicBezTo>
                  <a:pt x="7324515" y="1946170"/>
                  <a:pt x="5682614" y="3796903"/>
                  <a:pt x="2643346" y="3796903"/>
                </a:cubicBezTo>
                <a:cubicBezTo>
                  <a:pt x="954865" y="3796903"/>
                  <a:pt x="1" y="2767357"/>
                  <a:pt x="1" y="2767357"/>
                </a:cubicBezTo>
                <a:lnTo>
                  <a:pt x="1" y="2718810"/>
                </a:lnTo>
                <a:cubicBezTo>
                  <a:pt x="1" y="2513369"/>
                  <a:pt x="1" y="2436329"/>
                  <a:pt x="1" y="2407439"/>
                </a:cubicBezTo>
                <a:lnTo>
                  <a:pt x="1" y="2399454"/>
                </a:lnTo>
                <a:lnTo>
                  <a:pt x="1" y="2399454"/>
                </a:lnTo>
                <a:lnTo>
                  <a:pt x="1" y="2350907"/>
                </a:lnTo>
                <a:cubicBezTo>
                  <a:pt x="1" y="2145467"/>
                  <a:pt x="1" y="2068426"/>
                  <a:pt x="1" y="2039536"/>
                </a:cubicBezTo>
                <a:lnTo>
                  <a:pt x="1" y="2031551"/>
                </a:lnTo>
                <a:lnTo>
                  <a:pt x="1" y="2031551"/>
                </a:lnTo>
                <a:lnTo>
                  <a:pt x="1" y="1983004"/>
                </a:lnTo>
                <a:cubicBezTo>
                  <a:pt x="1" y="1818652"/>
                  <a:pt x="1" y="1736475"/>
                  <a:pt x="1" y="1695387"/>
                </a:cubicBezTo>
                <a:lnTo>
                  <a:pt x="1" y="1677021"/>
                </a:lnTo>
                <a:lnTo>
                  <a:pt x="1" y="1677021"/>
                </a:lnTo>
                <a:lnTo>
                  <a:pt x="1" y="1628474"/>
                </a:lnTo>
                <a:cubicBezTo>
                  <a:pt x="1" y="1464122"/>
                  <a:pt x="1" y="1381945"/>
                  <a:pt x="1" y="1340857"/>
                </a:cubicBezTo>
                <a:lnTo>
                  <a:pt x="1" y="1326108"/>
                </a:lnTo>
                <a:lnTo>
                  <a:pt x="0" y="1326108"/>
                </a:lnTo>
                <a:lnTo>
                  <a:pt x="0" y="1277561"/>
                </a:lnTo>
                <a:cubicBezTo>
                  <a:pt x="0" y="948856"/>
                  <a:pt x="0" y="948856"/>
                  <a:pt x="0" y="948856"/>
                </a:cubicBezTo>
                <a:lnTo>
                  <a:pt x="1" y="94885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5" name="组合 4"/>
          <p:cNvGrpSpPr/>
          <p:nvPr/>
        </p:nvGrpSpPr>
        <p:grpSpPr>
          <a:xfrm>
            <a:off x="2123097" y="1244770"/>
            <a:ext cx="1569660" cy="1483486"/>
            <a:chOff x="1182001" y="1129010"/>
            <a:chExt cx="1569660" cy="1243078"/>
          </a:xfrm>
        </p:grpSpPr>
        <p:sp>
          <p:nvSpPr>
            <p:cNvPr id="3" name="矩形 2"/>
            <p:cNvSpPr/>
            <p:nvPr/>
          </p:nvSpPr>
          <p:spPr>
            <a:xfrm>
              <a:off x="1811891" y="1986320"/>
              <a:ext cx="309880" cy="385768"/>
            </a:xfrm>
            <a:prstGeom prst="rect">
              <a:avLst/>
            </a:prstGeom>
          </p:spPr>
          <p:txBody>
            <a:bodyPr wrap="none">
              <a:spAutoFit/>
            </a:bodyPr>
            <a:lstStyle/>
            <a:p>
              <a:pPr algn="ctr"/>
              <a:endParaRPr lang="en-US" altLang="zh-CN" sz="2400" dirty="0">
                <a:solidFill>
                  <a:srgbClr val="4472C4"/>
                </a:solidFill>
                <a:latin typeface="微软雅黑" panose="020B0503020204020204" pitchFamily="34" charset="-122"/>
                <a:ea typeface="微软雅黑" panose="020B0503020204020204" pitchFamily="34" charset="-122"/>
              </a:endParaRPr>
            </a:p>
          </p:txBody>
        </p:sp>
        <p:sp>
          <p:nvSpPr>
            <p:cNvPr id="4" name="矩形 3"/>
            <p:cNvSpPr/>
            <p:nvPr/>
          </p:nvSpPr>
          <p:spPr>
            <a:xfrm>
              <a:off x="1182001" y="1129010"/>
              <a:ext cx="1569660" cy="923330"/>
            </a:xfrm>
            <a:prstGeom prst="rect">
              <a:avLst/>
            </a:prstGeom>
          </p:spPr>
          <p:txBody>
            <a:bodyPr wrap="none">
              <a:spAutoFit/>
            </a:bodyPr>
            <a:lstStyle/>
            <a:p>
              <a:pPr algn="ctr"/>
              <a:r>
                <a:rPr lang="zh-CN" altLang="en-US" sz="5400" b="1" dirty="0">
                  <a:solidFill>
                    <a:srgbClr val="4472C4"/>
                  </a:solidFill>
                  <a:latin typeface="微软雅黑" panose="020B0503020204020204" pitchFamily="34" charset="-122"/>
                  <a:ea typeface="微软雅黑" panose="020B0503020204020204" pitchFamily="34" charset="-122"/>
                </a:rPr>
                <a:t>目录</a:t>
              </a:r>
              <a:endParaRPr lang="zh-CN" altLang="en-US" sz="5400" b="1" dirty="0">
                <a:solidFill>
                  <a:srgbClr val="4472C4"/>
                </a:solidFill>
                <a:latin typeface="微软雅黑" panose="020B0503020204020204" pitchFamily="34" charset="-122"/>
                <a:ea typeface="微软雅黑" panose="020B0503020204020204" pitchFamily="34" charset="-122"/>
              </a:endParaRPr>
            </a:p>
          </p:txBody>
        </p:sp>
      </p:grpSp>
      <p:grpSp>
        <p:nvGrpSpPr>
          <p:cNvPr id="137" name="组合 136"/>
          <p:cNvGrpSpPr/>
          <p:nvPr/>
        </p:nvGrpSpPr>
        <p:grpSpPr>
          <a:xfrm>
            <a:off x="377660" y="3975197"/>
            <a:ext cx="5223754" cy="1562404"/>
            <a:chOff x="872246" y="3940691"/>
            <a:chExt cx="5223754" cy="1562404"/>
          </a:xfrm>
        </p:grpSpPr>
        <p:sp>
          <p:nvSpPr>
            <p:cNvPr id="37" name="Freeform 114"/>
            <p:cNvSpPr/>
            <p:nvPr/>
          </p:nvSpPr>
          <p:spPr>
            <a:xfrm flipV="1">
              <a:off x="872246" y="3940691"/>
              <a:ext cx="5223754" cy="1249895"/>
            </a:xfrm>
            <a:prstGeom prst="round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nvGrpSpPr>
            <p:cNvPr id="14" name="组合 13"/>
            <p:cNvGrpSpPr/>
            <p:nvPr/>
          </p:nvGrpSpPr>
          <p:grpSpPr>
            <a:xfrm>
              <a:off x="1006325" y="4268655"/>
              <a:ext cx="1209592" cy="1234440"/>
              <a:chOff x="1639160" y="4745221"/>
              <a:chExt cx="1566468" cy="1598644"/>
            </a:xfrm>
            <a:noFill/>
          </p:grpSpPr>
          <p:sp>
            <p:nvSpPr>
              <p:cNvPr id="34" name="文本框 33"/>
              <p:cNvSpPr txBox="1"/>
              <p:nvPr>
                <p:custDataLst>
                  <p:tags r:id="rId2"/>
                </p:custDataLst>
              </p:nvPr>
            </p:nvSpPr>
            <p:spPr>
              <a:xfrm>
                <a:off x="1639160" y="5028931"/>
                <a:ext cx="653768" cy="1314934"/>
              </a:xfrm>
              <a:prstGeom prst="rect">
                <a:avLst/>
              </a:prstGeom>
              <a:grpFill/>
            </p:spPr>
            <p:txBody>
              <a:bodyPr wrap="square" lIns="0" tIns="0" rIns="0" bIns="0">
                <a:spAutoFit/>
              </a:bodyPr>
              <a:lstStyle/>
              <a:p>
                <a:pPr>
                  <a:defRPr/>
                </a:pPr>
                <a:endParaRPr lang="zh-CN" altLang="en-US" sz="6600" b="1" dirty="0">
                  <a:solidFill>
                    <a:schemeClr val="bg1"/>
                  </a:solidFill>
                  <a:latin typeface="微软雅黑" panose="020B0503020204020204" pitchFamily="34" charset="-122"/>
                  <a:ea typeface="微软雅黑" panose="020B0503020204020204" pitchFamily="34" charset="-122"/>
                  <a:sym typeface="Arial" panose="020B0604020202090204" pitchFamily="34" charset="0"/>
                </a:endParaRPr>
              </a:p>
            </p:txBody>
          </p:sp>
          <p:sp>
            <p:nvSpPr>
              <p:cNvPr id="35" name="文本框 13"/>
              <p:cNvSpPr txBox="1">
                <a:spLocks noChangeArrowheads="1"/>
              </p:cNvSpPr>
              <p:nvPr>
                <p:custDataLst>
                  <p:tags r:id="rId3"/>
                </p:custDataLst>
              </p:nvPr>
            </p:nvSpPr>
            <p:spPr bwMode="auto">
              <a:xfrm>
                <a:off x="1881964" y="4813778"/>
                <a:ext cx="164470" cy="238481"/>
              </a:xfrm>
              <a:prstGeom prst="rect">
                <a:avLst/>
              </a:prstGeom>
              <a:gr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itchFamily="2" charset="-122"/>
                  </a:defRPr>
                </a:lvl9pPr>
              </a:lstStyle>
              <a:p>
                <a:pPr algn="ctr" eaLnBrk="1" hangingPunct="1"/>
                <a:endParaRPr lang="zh-CN" altLang="en-US" sz="1200" b="1" dirty="0">
                  <a:solidFill>
                    <a:schemeClr val="bg1"/>
                  </a:solidFill>
                  <a:latin typeface="微软雅黑" panose="020B0503020204020204" pitchFamily="34" charset="-122"/>
                  <a:ea typeface="微软雅黑" panose="020B0503020204020204" pitchFamily="34" charset="-122"/>
                  <a:sym typeface="Arial" panose="020B0604020202090204" pitchFamily="34" charset="0"/>
                </a:endParaRPr>
              </a:p>
            </p:txBody>
          </p:sp>
          <p:sp>
            <p:nvSpPr>
              <p:cNvPr id="36" name="文本框 14"/>
              <p:cNvSpPr txBox="1">
                <a:spLocks noChangeArrowheads="1"/>
              </p:cNvSpPr>
              <p:nvPr>
                <p:custDataLst>
                  <p:tags r:id="rId4"/>
                </p:custDataLst>
              </p:nvPr>
            </p:nvSpPr>
            <p:spPr bwMode="auto">
              <a:xfrm>
                <a:off x="2387704" y="4745221"/>
                <a:ext cx="817924" cy="797163"/>
              </a:xfrm>
              <a:prstGeom prst="rect">
                <a:avLst/>
              </a:prstGeom>
              <a:gr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itchFamily="2" charset="-122"/>
                  </a:defRPr>
                </a:lvl9pPr>
              </a:lstStyle>
              <a:p>
                <a:pPr eaLnBrk="1" hangingPunct="1"/>
                <a:r>
                  <a:rPr lang="en-US" altLang="zh-CN" sz="4000" b="1" dirty="0">
                    <a:solidFill>
                      <a:schemeClr val="bg1"/>
                    </a:solidFill>
                    <a:latin typeface="微软雅黑" panose="020B0503020204020204" pitchFamily="34" charset="-122"/>
                    <a:ea typeface="微软雅黑" panose="020B0503020204020204" pitchFamily="34" charset="-122"/>
                    <a:sym typeface="Arial" panose="020B0604020202090204" pitchFamily="34" charset="0"/>
                  </a:rPr>
                  <a:t>01</a:t>
                </a:r>
                <a:endParaRPr lang="zh-CN" altLang="en-US" sz="4000" b="1" dirty="0">
                  <a:solidFill>
                    <a:schemeClr val="bg1"/>
                  </a:solidFill>
                  <a:latin typeface="微软雅黑" panose="020B0503020204020204" pitchFamily="34" charset="-122"/>
                  <a:ea typeface="微软雅黑" panose="020B0503020204020204" pitchFamily="34" charset="-122"/>
                  <a:sym typeface="Arial" panose="020B0604020202090204" pitchFamily="34" charset="0"/>
                </a:endParaRPr>
              </a:p>
            </p:txBody>
          </p:sp>
        </p:grpSp>
        <p:sp>
          <p:nvSpPr>
            <p:cNvPr id="63" name="矩形 62"/>
            <p:cNvSpPr/>
            <p:nvPr/>
          </p:nvSpPr>
          <p:spPr>
            <a:xfrm>
              <a:off x="2390688" y="4224783"/>
              <a:ext cx="3488713" cy="675640"/>
            </a:xfrm>
            <a:prstGeom prst="rect">
              <a:avLst/>
            </a:prstGeom>
          </p:spPr>
          <p:txBody>
            <a:bodyPr wrap="square">
              <a:spAutoFit/>
            </a:bodyPr>
            <a:lstStyle/>
            <a:p>
              <a:r>
                <a:rPr lang="en-US" altLang="zh-CN" sz="2400" b="1" dirty="0">
                  <a:solidFill>
                    <a:schemeClr val="bg1"/>
                  </a:solidFill>
                  <a:latin typeface="微软雅黑" panose="020B0503020204020204" pitchFamily="34" charset="-122"/>
                  <a:ea typeface="微软雅黑" panose="020B0503020204020204" pitchFamily="34" charset="-122"/>
                  <a:sym typeface="Arial" panose="020B0604020202090204" pitchFamily="34" charset="0"/>
                </a:rPr>
                <a:t> CCD</a:t>
              </a:r>
              <a:r>
                <a:rPr lang="zh-CN" altLang="en-US" sz="2400" b="1" dirty="0">
                  <a:solidFill>
                    <a:schemeClr val="bg1"/>
                  </a:solidFill>
                  <a:latin typeface="微软雅黑" panose="020B0503020204020204" pitchFamily="34" charset="-122"/>
                  <a:ea typeface="微软雅黑" panose="020B0503020204020204" pitchFamily="34" charset="-122"/>
                  <a:sym typeface="Arial" panose="020B0604020202090204" pitchFamily="34" charset="0"/>
                </a:rPr>
                <a:t>数据平台</a:t>
              </a:r>
              <a:endParaRPr lang="en-US" altLang="zh-CN" sz="2400" b="1" dirty="0">
                <a:solidFill>
                  <a:schemeClr val="bg1"/>
                </a:solidFill>
                <a:latin typeface="微软雅黑" panose="020B0503020204020204" pitchFamily="34" charset="-122"/>
                <a:ea typeface="微软雅黑" panose="020B0503020204020204" pitchFamily="34" charset="-122"/>
                <a:sym typeface="Arial" panose="020B0604020202090204" pitchFamily="34" charset="0"/>
              </a:endParaRPr>
            </a:p>
            <a:p>
              <a:endParaRPr lang="en-US" altLang="zh-CN" sz="1400" b="1" dirty="0">
                <a:solidFill>
                  <a:schemeClr val="bg1"/>
                </a:solidFill>
                <a:latin typeface="Source Han Sans SC" panose="020B0500000000000000" pitchFamily="34" charset="-128"/>
                <a:ea typeface="Source Han Sans SC" panose="020B0500000000000000" pitchFamily="34" charset="-128"/>
                <a:sym typeface="+mn-ea"/>
              </a:endParaRPr>
            </a:p>
          </p:txBody>
        </p:sp>
        <p:cxnSp>
          <p:nvCxnSpPr>
            <p:cNvPr id="136" name="直接连接符 135"/>
            <p:cNvCxnSpPr/>
            <p:nvPr/>
          </p:nvCxnSpPr>
          <p:spPr>
            <a:xfrm>
              <a:off x="2288875" y="4105816"/>
              <a:ext cx="0" cy="9368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7" name="组合 146"/>
          <p:cNvGrpSpPr/>
          <p:nvPr/>
        </p:nvGrpSpPr>
        <p:grpSpPr>
          <a:xfrm>
            <a:off x="6657690" y="3975197"/>
            <a:ext cx="5223754" cy="1249895"/>
            <a:chOff x="872246" y="3940691"/>
            <a:chExt cx="5223754" cy="1249895"/>
          </a:xfrm>
        </p:grpSpPr>
        <p:sp>
          <p:nvSpPr>
            <p:cNvPr id="148" name="Freeform 114"/>
            <p:cNvSpPr/>
            <p:nvPr/>
          </p:nvSpPr>
          <p:spPr>
            <a:xfrm flipV="1">
              <a:off x="872246" y="3940691"/>
              <a:ext cx="5223754" cy="1249895"/>
            </a:xfrm>
            <a:prstGeom prst="round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54" name="文本框 14"/>
            <p:cNvSpPr txBox="1">
              <a:spLocks noChangeArrowheads="1"/>
            </p:cNvSpPr>
            <p:nvPr>
              <p:custDataLst>
                <p:tags r:id="rId5"/>
              </p:custDataLst>
            </p:nvPr>
          </p:nvSpPr>
          <p:spPr bwMode="auto">
            <a:xfrm>
              <a:off x="1584334" y="4268659"/>
              <a:ext cx="631583" cy="61555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itchFamily="2" charset="-122"/>
                </a:defRPr>
              </a:lvl9pPr>
            </a:lstStyle>
            <a:p>
              <a:pPr eaLnBrk="1" hangingPunct="1"/>
              <a:r>
                <a:rPr lang="en-US" altLang="zh-CN" sz="4000" b="1" dirty="0">
                  <a:solidFill>
                    <a:schemeClr val="bg1"/>
                  </a:solidFill>
                  <a:latin typeface="微软雅黑" panose="020B0503020204020204" pitchFamily="34" charset="-122"/>
                  <a:ea typeface="微软雅黑" panose="020B0503020204020204" pitchFamily="34" charset="-122"/>
                  <a:sym typeface="Arial" panose="020B0604020202090204" pitchFamily="34" charset="0"/>
                </a:rPr>
                <a:t>02</a:t>
              </a:r>
              <a:endParaRPr lang="zh-CN" altLang="en-US" sz="4000" b="1" dirty="0">
                <a:solidFill>
                  <a:schemeClr val="bg1"/>
                </a:solidFill>
                <a:latin typeface="微软雅黑" panose="020B0503020204020204" pitchFamily="34" charset="-122"/>
                <a:ea typeface="微软雅黑" panose="020B0503020204020204" pitchFamily="34" charset="-122"/>
                <a:sym typeface="Arial" panose="020B0604020202090204" pitchFamily="34" charset="0"/>
              </a:endParaRPr>
            </a:p>
          </p:txBody>
        </p:sp>
        <p:sp>
          <p:nvSpPr>
            <p:cNvPr id="150" name="矩形 149"/>
            <p:cNvSpPr/>
            <p:nvPr/>
          </p:nvSpPr>
          <p:spPr>
            <a:xfrm>
              <a:off x="2449747" y="4236393"/>
              <a:ext cx="3417761" cy="460375"/>
            </a:xfrm>
            <a:prstGeom prst="rect">
              <a:avLst/>
            </a:prstGeom>
          </p:spPr>
          <p:txBody>
            <a:bodyPr wrap="square">
              <a:spAutoFit/>
            </a:bodyPr>
            <a:lstStyle/>
            <a:p>
              <a:r>
                <a:rPr lang="zh-CN" altLang="en-US" sz="2400" b="1" dirty="0">
                  <a:solidFill>
                    <a:schemeClr val="bg1"/>
                  </a:solidFill>
                  <a:latin typeface="微软雅黑" panose="020B0503020204020204" pitchFamily="34" charset="-122"/>
                  <a:ea typeface="微软雅黑" panose="020B0503020204020204" pitchFamily="34" charset="-122"/>
                  <a:sym typeface="Arial" panose="020B0604020202090204" pitchFamily="34" charset="0"/>
                </a:rPr>
                <a:t>产品</a:t>
              </a:r>
              <a:r>
                <a:rPr lang="zh-CN" altLang="en-US" sz="2400" b="1" dirty="0">
                  <a:solidFill>
                    <a:schemeClr val="bg1"/>
                  </a:solidFill>
                  <a:latin typeface="微软雅黑" panose="020B0503020204020204" pitchFamily="34" charset="-122"/>
                  <a:ea typeface="微软雅黑" panose="020B0503020204020204" pitchFamily="34" charset="-122"/>
                  <a:sym typeface="Arial" panose="020B0604020202090204" pitchFamily="34" charset="0"/>
                </a:rPr>
                <a:t>及服务</a:t>
              </a:r>
              <a:endParaRPr lang="zh-CN" altLang="en-US" sz="2400" b="1" dirty="0">
                <a:solidFill>
                  <a:schemeClr val="bg1"/>
                </a:solidFill>
                <a:latin typeface="微软雅黑" panose="020B0503020204020204" pitchFamily="34" charset="-122"/>
                <a:ea typeface="微软雅黑" panose="020B0503020204020204" pitchFamily="34" charset="-122"/>
                <a:sym typeface="Arial" panose="020B0604020202090204" pitchFamily="34" charset="0"/>
              </a:endParaRPr>
            </a:p>
          </p:txBody>
        </p:sp>
        <p:cxnSp>
          <p:nvCxnSpPr>
            <p:cNvPr id="151" name="直接连接符 150"/>
            <p:cNvCxnSpPr/>
            <p:nvPr/>
          </p:nvCxnSpPr>
          <p:spPr>
            <a:xfrm>
              <a:off x="2288875" y="4105816"/>
              <a:ext cx="0" cy="9368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5" name="组合 154"/>
          <p:cNvGrpSpPr/>
          <p:nvPr/>
        </p:nvGrpSpPr>
        <p:grpSpPr>
          <a:xfrm>
            <a:off x="377660" y="5422004"/>
            <a:ext cx="5223754" cy="1249895"/>
            <a:chOff x="872246" y="3940691"/>
            <a:chExt cx="5223754" cy="1249895"/>
          </a:xfrm>
        </p:grpSpPr>
        <p:sp>
          <p:nvSpPr>
            <p:cNvPr id="156" name="Freeform 114"/>
            <p:cNvSpPr/>
            <p:nvPr/>
          </p:nvSpPr>
          <p:spPr>
            <a:xfrm flipV="1">
              <a:off x="872246" y="3940691"/>
              <a:ext cx="5223754" cy="1249895"/>
            </a:xfrm>
            <a:prstGeom prst="round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62" name="文本框 14"/>
            <p:cNvSpPr txBox="1">
              <a:spLocks noChangeArrowheads="1"/>
            </p:cNvSpPr>
            <p:nvPr>
              <p:custDataLst>
                <p:tags r:id="rId6"/>
              </p:custDataLst>
            </p:nvPr>
          </p:nvSpPr>
          <p:spPr bwMode="auto">
            <a:xfrm>
              <a:off x="1584334" y="4268659"/>
              <a:ext cx="631583" cy="61555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itchFamily="2" charset="-122"/>
                </a:defRPr>
              </a:lvl9pPr>
            </a:lstStyle>
            <a:p>
              <a:pPr eaLnBrk="1" hangingPunct="1"/>
              <a:r>
                <a:rPr lang="en-US" altLang="zh-CN" sz="4000" b="1" dirty="0">
                  <a:solidFill>
                    <a:schemeClr val="bg1"/>
                  </a:solidFill>
                  <a:latin typeface="微软雅黑" panose="020B0503020204020204" pitchFamily="34" charset="-122"/>
                  <a:ea typeface="微软雅黑" panose="020B0503020204020204" pitchFamily="34" charset="-122"/>
                  <a:sym typeface="Arial" panose="020B0604020202090204" pitchFamily="34" charset="0"/>
                </a:rPr>
                <a:t>03</a:t>
              </a:r>
              <a:endParaRPr lang="zh-CN" altLang="en-US" sz="4000" b="1" dirty="0">
                <a:solidFill>
                  <a:schemeClr val="bg1"/>
                </a:solidFill>
                <a:latin typeface="微软雅黑" panose="020B0503020204020204" pitchFamily="34" charset="-122"/>
                <a:ea typeface="微软雅黑" panose="020B0503020204020204" pitchFamily="34" charset="-122"/>
                <a:sym typeface="Arial" panose="020B0604020202090204" pitchFamily="34" charset="0"/>
              </a:endParaRPr>
            </a:p>
          </p:txBody>
        </p:sp>
        <p:sp>
          <p:nvSpPr>
            <p:cNvPr id="158" name="矩形 157"/>
            <p:cNvSpPr/>
            <p:nvPr/>
          </p:nvSpPr>
          <p:spPr>
            <a:xfrm>
              <a:off x="2393961" y="4235711"/>
              <a:ext cx="3100786" cy="460375"/>
            </a:xfrm>
            <a:prstGeom prst="rect">
              <a:avLst/>
            </a:prstGeom>
          </p:spPr>
          <p:txBody>
            <a:bodyPr wrap="square">
              <a:spAutoFit/>
            </a:bodyPr>
            <a:lstStyle/>
            <a:p>
              <a:r>
                <a:rPr lang="zh-CN" altLang="en-US" sz="2400" b="1" dirty="0">
                  <a:solidFill>
                    <a:schemeClr val="bg1"/>
                  </a:solidFill>
                  <a:latin typeface="微软雅黑" panose="020B0503020204020204" pitchFamily="34" charset="-122"/>
                  <a:ea typeface="微软雅黑" panose="020B0503020204020204" pitchFamily="34" charset="-122"/>
                  <a:sym typeface="Arial" panose="020B0604020202090204" pitchFamily="34" charset="0"/>
                </a:rPr>
                <a:t>产品优势</a:t>
              </a:r>
              <a:endParaRPr lang="zh-CN" altLang="en-US" sz="2400" b="1" dirty="0">
                <a:solidFill>
                  <a:schemeClr val="bg1"/>
                </a:solidFill>
                <a:latin typeface="微软雅黑" panose="020B0503020204020204" pitchFamily="34" charset="-122"/>
                <a:ea typeface="微软雅黑" panose="020B0503020204020204" pitchFamily="34" charset="-122"/>
                <a:sym typeface="Arial" panose="020B0604020202090204" pitchFamily="34" charset="0"/>
              </a:endParaRPr>
            </a:p>
          </p:txBody>
        </p:sp>
        <p:cxnSp>
          <p:nvCxnSpPr>
            <p:cNvPr id="159" name="直接连接符 158"/>
            <p:cNvCxnSpPr/>
            <p:nvPr/>
          </p:nvCxnSpPr>
          <p:spPr>
            <a:xfrm>
              <a:off x="2288875" y="4105816"/>
              <a:ext cx="0" cy="9368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3" name="组合 162"/>
          <p:cNvGrpSpPr/>
          <p:nvPr/>
        </p:nvGrpSpPr>
        <p:grpSpPr>
          <a:xfrm>
            <a:off x="6657690" y="5422004"/>
            <a:ext cx="5223754" cy="1249895"/>
            <a:chOff x="872246" y="3940691"/>
            <a:chExt cx="5223754" cy="1249895"/>
          </a:xfrm>
        </p:grpSpPr>
        <p:sp>
          <p:nvSpPr>
            <p:cNvPr id="164" name="Freeform 114"/>
            <p:cNvSpPr/>
            <p:nvPr/>
          </p:nvSpPr>
          <p:spPr>
            <a:xfrm flipV="1">
              <a:off x="872246" y="3940691"/>
              <a:ext cx="5223754" cy="1249895"/>
            </a:xfrm>
            <a:prstGeom prst="round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70" name="文本框 14"/>
            <p:cNvSpPr txBox="1">
              <a:spLocks noChangeArrowheads="1"/>
            </p:cNvSpPr>
            <p:nvPr>
              <p:custDataLst>
                <p:tags r:id="rId7"/>
              </p:custDataLst>
            </p:nvPr>
          </p:nvSpPr>
          <p:spPr bwMode="auto">
            <a:xfrm>
              <a:off x="1584334" y="4268659"/>
              <a:ext cx="631583" cy="61555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itchFamily="2" charset="-122"/>
                </a:defRPr>
              </a:lvl9pPr>
            </a:lstStyle>
            <a:p>
              <a:pPr eaLnBrk="1" hangingPunct="1"/>
              <a:r>
                <a:rPr lang="en-US" altLang="zh-CN" sz="4000" b="1" dirty="0">
                  <a:solidFill>
                    <a:schemeClr val="bg1"/>
                  </a:solidFill>
                  <a:latin typeface="微软雅黑" panose="020B0503020204020204" pitchFamily="34" charset="-122"/>
                  <a:ea typeface="微软雅黑" panose="020B0503020204020204" pitchFamily="34" charset="-122"/>
                  <a:sym typeface="Arial" panose="020B0604020202090204" pitchFamily="34" charset="0"/>
                </a:rPr>
                <a:t>04</a:t>
              </a:r>
              <a:endParaRPr lang="zh-CN" altLang="en-US" sz="4000" b="1" dirty="0">
                <a:solidFill>
                  <a:schemeClr val="bg1"/>
                </a:solidFill>
                <a:latin typeface="微软雅黑" panose="020B0503020204020204" pitchFamily="34" charset="-122"/>
                <a:ea typeface="微软雅黑" panose="020B0503020204020204" pitchFamily="34" charset="-122"/>
                <a:sym typeface="Arial" panose="020B0604020202090204" pitchFamily="34" charset="0"/>
              </a:endParaRPr>
            </a:p>
          </p:txBody>
        </p:sp>
        <p:sp>
          <p:nvSpPr>
            <p:cNvPr id="166" name="矩形 165"/>
            <p:cNvSpPr/>
            <p:nvPr/>
          </p:nvSpPr>
          <p:spPr>
            <a:xfrm>
              <a:off x="2449693" y="4268784"/>
              <a:ext cx="2422067" cy="675640"/>
            </a:xfrm>
            <a:prstGeom prst="rect">
              <a:avLst/>
            </a:prstGeom>
          </p:spPr>
          <p:txBody>
            <a:bodyPr wrap="square">
              <a:spAutoFit/>
            </a:bodyPr>
            <a:lstStyle/>
            <a:p>
              <a:r>
                <a:rPr lang="zh-CN" altLang="en-US" sz="2400" b="1" dirty="0">
                  <a:solidFill>
                    <a:schemeClr val="bg1"/>
                  </a:solidFill>
                  <a:latin typeface="微软雅黑" panose="020B0503020204020204" pitchFamily="34" charset="-122"/>
                  <a:ea typeface="微软雅黑" panose="020B0503020204020204" pitchFamily="34" charset="-122"/>
                  <a:sym typeface="Arial" panose="020B0604020202090204" pitchFamily="34" charset="0"/>
                </a:rPr>
                <a:t>展望未来</a:t>
              </a:r>
              <a:endParaRPr lang="zh-CN" altLang="en-US" sz="2400" b="1" dirty="0">
                <a:solidFill>
                  <a:schemeClr val="bg1"/>
                </a:solidFill>
                <a:latin typeface="微软雅黑" panose="020B0503020204020204" pitchFamily="34" charset="-122"/>
                <a:ea typeface="微软雅黑" panose="020B0503020204020204" pitchFamily="34" charset="-122"/>
                <a:sym typeface="Arial" panose="020B0604020202090204" pitchFamily="34" charset="0"/>
              </a:endParaRPr>
            </a:p>
            <a:p>
              <a:endParaRPr lang="en-US" altLang="zh-CN" sz="1400" b="1" dirty="0">
                <a:solidFill>
                  <a:schemeClr val="bg1"/>
                </a:solidFill>
                <a:latin typeface="微软雅黑" panose="020B0503020204020204" pitchFamily="34" charset="-122"/>
                <a:ea typeface="微软雅黑" panose="020B0503020204020204" pitchFamily="34" charset="-122"/>
                <a:sym typeface="Arial" panose="020B0604020202090204" pitchFamily="34" charset="0"/>
              </a:endParaRPr>
            </a:p>
          </p:txBody>
        </p:sp>
        <p:cxnSp>
          <p:nvCxnSpPr>
            <p:cNvPr id="167" name="直接连接符 166"/>
            <p:cNvCxnSpPr/>
            <p:nvPr/>
          </p:nvCxnSpPr>
          <p:spPr>
            <a:xfrm>
              <a:off x="2288875" y="4105816"/>
              <a:ext cx="0" cy="9368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18399" y="245157"/>
            <a:ext cx="3744384" cy="831249"/>
            <a:chOff x="4315048" y="429079"/>
            <a:chExt cx="3744384" cy="831249"/>
          </a:xfrm>
        </p:grpSpPr>
        <p:sp>
          <p:nvSpPr>
            <p:cNvPr id="5" name="TextBox 8"/>
            <p:cNvSpPr txBox="1"/>
            <p:nvPr/>
          </p:nvSpPr>
          <p:spPr>
            <a:xfrm>
              <a:off x="4315048" y="429079"/>
              <a:ext cx="3744384" cy="569387"/>
            </a:xfrm>
            <a:prstGeom prst="rect">
              <a:avLst/>
            </a:prstGeom>
            <a:noFill/>
          </p:spPr>
          <p:txBody>
            <a:bodyPr wrap="square" lIns="0" tIns="0" rIns="0" bIns="0" rtlCol="0" anchor="ctr">
              <a:spAutoFit/>
            </a:bodyPr>
            <a:lstStyle/>
            <a:p>
              <a:pPr algn="ctr"/>
              <a:r>
                <a:rPr lang="zh-CN" altLang="en-US" sz="3700" b="1" dirty="0">
                  <a:solidFill>
                    <a:srgbClr val="4472C4"/>
                  </a:solidFill>
                  <a:latin typeface="微软雅黑" panose="020B0503020204020204" pitchFamily="34" charset="-122"/>
                  <a:ea typeface="微软雅黑" panose="020B0503020204020204" pitchFamily="34" charset="-122"/>
                  <a:sym typeface="Arial" panose="020B0604020202090204" pitchFamily="34" charset="0"/>
                </a:rPr>
                <a:t>合作客户</a:t>
              </a:r>
              <a:endParaRPr lang="zh-CN" altLang="en-US" sz="3700" b="1" dirty="0">
                <a:solidFill>
                  <a:srgbClr val="4472C4"/>
                </a:solidFill>
                <a:latin typeface="微软雅黑" panose="020B0503020204020204" pitchFamily="34" charset="-122"/>
                <a:ea typeface="微软雅黑" panose="020B0503020204020204" pitchFamily="34" charset="-122"/>
                <a:sym typeface="Arial" panose="020B0604020202090204" pitchFamily="34" charset="0"/>
              </a:endParaRPr>
            </a:p>
          </p:txBody>
        </p:sp>
        <p:sp>
          <p:nvSpPr>
            <p:cNvPr id="6" name="TextBox 8"/>
            <p:cNvSpPr txBox="1"/>
            <p:nvPr/>
          </p:nvSpPr>
          <p:spPr>
            <a:xfrm>
              <a:off x="4856171" y="1056105"/>
              <a:ext cx="2662135" cy="204223"/>
            </a:xfrm>
            <a:prstGeom prst="rect">
              <a:avLst/>
            </a:prstGeom>
            <a:noFill/>
          </p:spPr>
          <p:txBody>
            <a:bodyPr wrap="square" lIns="0" tIns="0" rIns="0" bIns="0" rtlCol="0" anchor="ctr">
              <a:spAutoFit/>
            </a:bodyPr>
            <a:lstStyle/>
            <a:p>
              <a:pPr algn="ctr"/>
              <a:r>
                <a:rPr lang="en-US" altLang="zh-CN" sz="1325" b="1" dirty="0">
                  <a:solidFill>
                    <a:srgbClr val="4472C4"/>
                  </a:solidFill>
                  <a:latin typeface="微软雅黑" panose="020B0503020204020204" pitchFamily="34" charset="-122"/>
                  <a:ea typeface="微软雅黑" panose="020B0503020204020204" pitchFamily="34" charset="-122"/>
                  <a:sym typeface="Arial" panose="020B0604020202090204" pitchFamily="34" charset="0"/>
                </a:rPr>
                <a:t>Served customers</a:t>
              </a:r>
              <a:endParaRPr lang="zh-CN" altLang="en-US" sz="1705" b="1" dirty="0">
                <a:solidFill>
                  <a:srgbClr val="4472C4"/>
                </a:solidFill>
                <a:latin typeface="微软雅黑" panose="020B0503020204020204" pitchFamily="34" charset="-122"/>
                <a:ea typeface="微软雅黑" panose="020B0503020204020204" pitchFamily="34" charset="-122"/>
                <a:sym typeface="Arial" panose="020B0604020202090204" pitchFamily="34" charset="0"/>
              </a:endParaRPr>
            </a:p>
          </p:txBody>
        </p:sp>
      </p:grpSp>
      <p:grpSp>
        <p:nvGrpSpPr>
          <p:cNvPr id="7" name="Group 30"/>
          <p:cNvGrpSpPr/>
          <p:nvPr/>
        </p:nvGrpSpPr>
        <p:grpSpPr>
          <a:xfrm>
            <a:off x="616453" y="-2"/>
            <a:ext cx="11431" cy="1195442"/>
            <a:chOff x="616453" y="-2"/>
            <a:chExt cx="11431" cy="1195442"/>
          </a:xfrm>
        </p:grpSpPr>
        <p:sp>
          <p:nvSpPr>
            <p:cNvPr id="8" name="Shape 1036"/>
            <p:cNvSpPr/>
            <p:nvPr/>
          </p:nvSpPr>
          <p:spPr>
            <a:xfrm rot="5400000" flipH="1">
              <a:off x="307844" y="872549"/>
              <a:ext cx="640080" cy="1"/>
            </a:xfrm>
            <a:prstGeom prst="line">
              <a:avLst/>
            </a:prstGeom>
            <a:noFill/>
            <a:ln w="25400" cap="flat">
              <a:solidFill>
                <a:srgbClr val="4472C4"/>
              </a:solidFill>
              <a:prstDash val="solid"/>
              <a:miter lim="800000"/>
            </a:ln>
            <a:effectLst/>
          </p:spPr>
          <p:txBody>
            <a:bodyPr wrap="square" lIns="45719" tIns="45719" rIns="45719" bIns="45719" numCol="1" anchor="t">
              <a:noAutofit/>
            </a:bodyPr>
            <a:lstStyle/>
            <a:p/>
          </p:txBody>
        </p:sp>
        <p:sp>
          <p:nvSpPr>
            <p:cNvPr id="9" name="Shape 1037"/>
            <p:cNvSpPr/>
            <p:nvPr/>
          </p:nvSpPr>
          <p:spPr>
            <a:xfrm rot="5400000" flipH="1">
              <a:off x="18732" y="597719"/>
              <a:ext cx="1195442" cy="0"/>
            </a:xfrm>
            <a:prstGeom prst="line">
              <a:avLst/>
            </a:prstGeom>
            <a:noFill/>
            <a:ln w="9525" cap="flat">
              <a:solidFill>
                <a:srgbClr val="4472C4"/>
              </a:solidFill>
              <a:prstDash val="solid"/>
              <a:miter lim="800000"/>
            </a:ln>
            <a:effectLst/>
          </p:spPr>
          <p:txBody>
            <a:bodyPr wrap="square" lIns="45719" tIns="45719" rIns="45719" bIns="45719" numCol="1" anchor="t">
              <a:noAutofit/>
            </a:bodyPr>
            <a:lstStyle/>
            <a:p/>
          </p:txBody>
        </p:sp>
      </p:grpSp>
      <p:pic>
        <p:nvPicPr>
          <p:cNvPr id="11" name="图片 10"/>
          <p:cNvPicPr>
            <a:picLocks noChangeAspect="1"/>
          </p:cNvPicPr>
          <p:nvPr>
            <p:custDataLst>
              <p:tags r:id="rId1"/>
            </p:custDataLst>
          </p:nvPr>
        </p:nvPicPr>
        <p:blipFill>
          <a:blip r:embed="rId2"/>
          <a:stretch>
            <a:fillRect/>
          </a:stretch>
        </p:blipFill>
        <p:spPr>
          <a:xfrm>
            <a:off x="260350" y="1084580"/>
            <a:ext cx="2847340" cy="1691005"/>
          </a:xfrm>
          <a:prstGeom prst="rect">
            <a:avLst/>
          </a:prstGeom>
        </p:spPr>
      </p:pic>
      <p:pic>
        <p:nvPicPr>
          <p:cNvPr id="14" name="图片 13"/>
          <p:cNvPicPr>
            <a:picLocks noChangeAspect="1"/>
          </p:cNvPicPr>
          <p:nvPr>
            <p:custDataLst>
              <p:tags r:id="rId3"/>
            </p:custDataLst>
          </p:nvPr>
        </p:nvPicPr>
        <p:blipFill>
          <a:blip r:embed="rId4"/>
          <a:stretch>
            <a:fillRect/>
          </a:stretch>
        </p:blipFill>
        <p:spPr>
          <a:xfrm>
            <a:off x="2888615" y="872490"/>
            <a:ext cx="2968625" cy="1820545"/>
          </a:xfrm>
          <a:prstGeom prst="rect">
            <a:avLst/>
          </a:prstGeom>
        </p:spPr>
      </p:pic>
      <p:pic>
        <p:nvPicPr>
          <p:cNvPr id="15" name="图片 14"/>
          <p:cNvPicPr>
            <a:picLocks noChangeAspect="1"/>
          </p:cNvPicPr>
          <p:nvPr>
            <p:custDataLst>
              <p:tags r:id="rId5"/>
            </p:custDataLst>
          </p:nvPr>
        </p:nvPicPr>
        <p:blipFill>
          <a:blip r:embed="rId6"/>
          <a:stretch>
            <a:fillRect/>
          </a:stretch>
        </p:blipFill>
        <p:spPr>
          <a:xfrm>
            <a:off x="6085205" y="844550"/>
            <a:ext cx="2968625" cy="1779905"/>
          </a:xfrm>
          <a:prstGeom prst="rect">
            <a:avLst/>
          </a:prstGeom>
        </p:spPr>
      </p:pic>
      <p:pic>
        <p:nvPicPr>
          <p:cNvPr id="16" name="图片 15"/>
          <p:cNvPicPr>
            <a:picLocks noChangeAspect="1"/>
          </p:cNvPicPr>
          <p:nvPr>
            <p:custDataLst>
              <p:tags r:id="rId7"/>
            </p:custDataLst>
          </p:nvPr>
        </p:nvPicPr>
        <p:blipFill>
          <a:blip r:embed="rId8"/>
          <a:stretch>
            <a:fillRect/>
          </a:stretch>
        </p:blipFill>
        <p:spPr>
          <a:xfrm>
            <a:off x="9053830" y="856615"/>
            <a:ext cx="2550160" cy="1968500"/>
          </a:xfrm>
          <a:prstGeom prst="rect">
            <a:avLst/>
          </a:prstGeom>
        </p:spPr>
      </p:pic>
      <p:pic>
        <p:nvPicPr>
          <p:cNvPr id="17" name="图片 16"/>
          <p:cNvPicPr>
            <a:picLocks noChangeAspect="1"/>
          </p:cNvPicPr>
          <p:nvPr>
            <p:custDataLst>
              <p:tags r:id="rId9"/>
            </p:custDataLst>
          </p:nvPr>
        </p:nvPicPr>
        <p:blipFill>
          <a:blip r:embed="rId10"/>
          <a:stretch>
            <a:fillRect/>
          </a:stretch>
        </p:blipFill>
        <p:spPr>
          <a:xfrm>
            <a:off x="0" y="2734945"/>
            <a:ext cx="3882390" cy="1967865"/>
          </a:xfrm>
          <a:prstGeom prst="rect">
            <a:avLst/>
          </a:prstGeom>
        </p:spPr>
      </p:pic>
      <p:pic>
        <p:nvPicPr>
          <p:cNvPr id="18" name="图片 17"/>
          <p:cNvPicPr>
            <a:picLocks noChangeAspect="1"/>
          </p:cNvPicPr>
          <p:nvPr>
            <p:custDataLst>
              <p:tags r:id="rId11"/>
            </p:custDataLst>
          </p:nvPr>
        </p:nvPicPr>
        <p:blipFill>
          <a:blip r:embed="rId12"/>
          <a:stretch>
            <a:fillRect/>
          </a:stretch>
        </p:blipFill>
        <p:spPr>
          <a:xfrm>
            <a:off x="4100830" y="2975610"/>
            <a:ext cx="3181350" cy="2161540"/>
          </a:xfrm>
          <a:prstGeom prst="rect">
            <a:avLst/>
          </a:prstGeom>
        </p:spPr>
      </p:pic>
      <p:sp>
        <p:nvSpPr>
          <p:cNvPr id="22" name="文本框 21"/>
          <p:cNvSpPr txBox="1"/>
          <p:nvPr/>
        </p:nvSpPr>
        <p:spPr>
          <a:xfrm>
            <a:off x="3233420" y="5307330"/>
            <a:ext cx="5126990" cy="1257300"/>
          </a:xfrm>
          <a:prstGeom prst="rect">
            <a:avLst/>
          </a:prstGeom>
          <a:noFill/>
        </p:spPr>
        <p:txBody>
          <a:bodyPr wrap="square" rtlCol="0">
            <a:noAutofit/>
          </a:bodyPr>
          <a:p>
            <a:pPr algn="l"/>
            <a:r>
              <a:rPr lang="zh-CN" altLang="en-US" sz="2800" b="1" dirty="0" smtClean="0">
                <a:latin typeface="微软雅黑" panose="020B0503020204020204" pitchFamily="34" charset="-122"/>
                <a:ea typeface="微软雅黑" panose="020B0503020204020204" pitchFamily="34" charset="-122"/>
              </a:rPr>
              <a:t>上海最闻信息科技有限公司</a:t>
            </a:r>
            <a:endParaRPr lang="zh-CN" altLang="en-US" sz="2800" b="1" dirty="0" smtClean="0">
              <a:latin typeface="微软雅黑" panose="020B0503020204020204" pitchFamily="34" charset="-122"/>
              <a:ea typeface="微软雅黑" panose="020B0503020204020204" pitchFamily="34" charset="-122"/>
            </a:endParaRPr>
          </a:p>
          <a:p>
            <a:pPr algn="l"/>
            <a:endParaRPr lang="zh-CN" altLang="en-US" sz="2400" b="1" dirty="0" smtClean="0">
              <a:latin typeface="微软雅黑" panose="020B0503020204020204" pitchFamily="34" charset="-122"/>
              <a:ea typeface="微软雅黑" panose="020B0503020204020204" pitchFamily="34" charset="-122"/>
            </a:endParaRPr>
          </a:p>
          <a:p>
            <a:pPr algn="l"/>
            <a:r>
              <a:rPr lang="zh-CN" altLang="en-US" sz="2400" b="1" dirty="0" smtClean="0">
                <a:latin typeface="微软雅黑" panose="020B0503020204020204" pitchFamily="34" charset="-122"/>
                <a:ea typeface="微软雅黑" panose="020B0503020204020204" pitchFamily="34" charset="-122"/>
              </a:rPr>
              <a:t>中国国际可持续交通创新和知识中心</a:t>
            </a:r>
            <a:endParaRPr lang="zh-CN" altLang="en-US" sz="2400" b="1" dirty="0" smtClean="0">
              <a:latin typeface="微软雅黑" panose="020B0503020204020204" pitchFamily="34" charset="-122"/>
              <a:ea typeface="微软雅黑" panose="020B0503020204020204" pitchFamily="34" charset="-122"/>
            </a:endParaRPr>
          </a:p>
          <a:p>
            <a:pPr algn="l"/>
            <a:endParaRPr lang="zh-CN" altLang="en-US" sz="2400" b="1" dirty="0" smtClean="0">
              <a:latin typeface="微软雅黑" panose="020B0503020204020204" pitchFamily="34" charset="-122"/>
              <a:ea typeface="微软雅黑" panose="020B0503020204020204" pitchFamily="34" charset="-122"/>
            </a:endParaRPr>
          </a:p>
        </p:txBody>
      </p:sp>
      <p:pic>
        <p:nvPicPr>
          <p:cNvPr id="23" name="图片 22"/>
          <p:cNvPicPr>
            <a:picLocks noChangeAspect="1"/>
          </p:cNvPicPr>
          <p:nvPr>
            <p:custDataLst>
              <p:tags r:id="rId13"/>
            </p:custDataLst>
          </p:nvPr>
        </p:nvPicPr>
        <p:blipFill>
          <a:blip r:embed="rId14"/>
          <a:stretch>
            <a:fillRect/>
          </a:stretch>
        </p:blipFill>
        <p:spPr>
          <a:xfrm>
            <a:off x="9053830" y="4305300"/>
            <a:ext cx="2390775" cy="2259330"/>
          </a:xfrm>
          <a:prstGeom prst="rect">
            <a:avLst/>
          </a:prstGeom>
        </p:spPr>
      </p:pic>
      <p:pic>
        <p:nvPicPr>
          <p:cNvPr id="2" name="图片 1"/>
          <p:cNvPicPr>
            <a:picLocks noChangeAspect="1"/>
          </p:cNvPicPr>
          <p:nvPr>
            <p:custDataLst>
              <p:tags r:id="rId15"/>
            </p:custDataLst>
          </p:nvPr>
        </p:nvPicPr>
        <p:blipFill>
          <a:blip r:embed="rId16"/>
          <a:stretch>
            <a:fillRect/>
          </a:stretch>
        </p:blipFill>
        <p:spPr>
          <a:xfrm>
            <a:off x="7670800" y="2693035"/>
            <a:ext cx="2152015" cy="1779905"/>
          </a:xfrm>
          <a:prstGeom prst="rect">
            <a:avLst/>
          </a:prstGeom>
        </p:spPr>
      </p:pic>
      <p:pic>
        <p:nvPicPr>
          <p:cNvPr id="12" name="图片 11"/>
          <p:cNvPicPr>
            <a:picLocks noChangeAspect="1"/>
          </p:cNvPicPr>
          <p:nvPr>
            <p:custDataLst>
              <p:tags r:id="rId17"/>
            </p:custDataLst>
          </p:nvPr>
        </p:nvPicPr>
        <p:blipFill>
          <a:blip r:embed="rId18"/>
          <a:stretch>
            <a:fillRect/>
          </a:stretch>
        </p:blipFill>
        <p:spPr>
          <a:xfrm>
            <a:off x="616585" y="4702810"/>
            <a:ext cx="2087245" cy="208724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rcRect r="46195" b="629"/>
          <a:stretch>
            <a:fillRect/>
          </a:stretch>
        </p:blipFill>
        <p:spPr>
          <a:xfrm>
            <a:off x="0" y="43134"/>
            <a:ext cx="6559918" cy="6814867"/>
          </a:xfrm>
          <a:custGeom>
            <a:avLst/>
            <a:gdLst>
              <a:gd name="connsiteX0" fmla="*/ 0 w 6559918"/>
              <a:gd name="connsiteY0" fmla="*/ 0 h 6814867"/>
              <a:gd name="connsiteX1" fmla="*/ 1869489 w 6559918"/>
              <a:gd name="connsiteY1" fmla="*/ 0 h 6814867"/>
              <a:gd name="connsiteX2" fmla="*/ 1885572 w 6559918"/>
              <a:gd name="connsiteY2" fmla="*/ 661 h 6814867"/>
              <a:gd name="connsiteX3" fmla="*/ 10641 w 6559918"/>
              <a:gd name="connsiteY3" fmla="*/ 6809897 h 6814867"/>
              <a:gd name="connsiteX4" fmla="*/ 0 w 6559918"/>
              <a:gd name="connsiteY4" fmla="*/ 6814867 h 6814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18" h="6814867">
                <a:moveTo>
                  <a:pt x="0" y="0"/>
                </a:moveTo>
                <a:lnTo>
                  <a:pt x="1869489" y="0"/>
                </a:lnTo>
                <a:lnTo>
                  <a:pt x="1885572" y="661"/>
                </a:lnTo>
                <a:cubicBezTo>
                  <a:pt x="13219615" y="575161"/>
                  <a:pt x="432922" y="6612118"/>
                  <a:pt x="10641" y="6809897"/>
                </a:cubicBezTo>
                <a:lnTo>
                  <a:pt x="0" y="6814867"/>
                </a:lnTo>
                <a:close/>
              </a:path>
            </a:pathLst>
          </a:custGeom>
          <a:noFill/>
        </p:spPr>
      </p:pic>
      <p:sp>
        <p:nvSpPr>
          <p:cNvPr id="6" name="标题 5"/>
          <p:cNvSpPr txBox="1"/>
          <p:nvPr>
            <p:custDataLst>
              <p:tags r:id="rId2"/>
            </p:custDataLst>
          </p:nvPr>
        </p:nvSpPr>
        <p:spPr>
          <a:xfrm>
            <a:off x="4962356" y="4196661"/>
            <a:ext cx="4037177" cy="830997"/>
          </a:xfrm>
          <a:prstGeom prst="rect">
            <a:avLst/>
          </a:prstGeom>
          <a:noFill/>
        </p:spPr>
        <p:txBody>
          <a:bodyPr wrap="square" lIns="0" tIns="0" rIns="0" bIns="0" anchor="t" anchorCtr="0">
            <a:spAutoFit/>
          </a:bodyPr>
          <a:lstStyle>
            <a:lvl1pPr algn="ctr">
              <a:lnSpc>
                <a:spcPct val="90000"/>
              </a:lnSpc>
              <a:spcBef>
                <a:spcPct val="0"/>
              </a:spcBef>
              <a:buNone/>
              <a:defRPr sz="4000">
                <a:latin typeface="+mj-lt"/>
                <a:ea typeface="+mj-ea"/>
                <a:cs typeface="+mj-cs"/>
              </a:defRPr>
            </a:lvl1pPr>
          </a:lstStyle>
          <a:p>
            <a:pPr>
              <a:defRPr/>
            </a:pPr>
            <a:r>
              <a:rPr lang="zh-CN" altLang="en-US" sz="6000" b="1" kern="0" dirty="0">
                <a:solidFill>
                  <a:srgbClr val="4472C6"/>
                </a:solidFill>
                <a:latin typeface="微软雅黑" panose="020B0503020204020204" pitchFamily="34" charset="-122"/>
                <a:ea typeface="微软雅黑" panose="020B0503020204020204" pitchFamily="34" charset="-122"/>
                <a:sym typeface="Arial" panose="020B0604020202090204" pitchFamily="34" charset="0"/>
              </a:rPr>
              <a:t>感谢聆听</a:t>
            </a:r>
            <a:endParaRPr lang="zh-CN" altLang="en-US" sz="6000" b="1" kern="0" dirty="0">
              <a:solidFill>
                <a:srgbClr val="4472C6"/>
              </a:solidFill>
              <a:latin typeface="微软雅黑" panose="020B0503020204020204" pitchFamily="34" charset="-122"/>
              <a:ea typeface="微软雅黑" panose="020B0503020204020204" pitchFamily="34" charset="-122"/>
              <a:sym typeface="Arial" panose="020B0604020202090204" pitchFamily="34" charset="0"/>
            </a:endParaRPr>
          </a:p>
        </p:txBody>
      </p:sp>
      <p:sp>
        <p:nvSpPr>
          <p:cNvPr id="7" name="文本占位符 6"/>
          <p:cNvSpPr txBox="1"/>
          <p:nvPr>
            <p:custDataLst>
              <p:tags r:id="rId3"/>
            </p:custDataLst>
          </p:nvPr>
        </p:nvSpPr>
        <p:spPr>
          <a:xfrm>
            <a:off x="4962355" y="5027658"/>
            <a:ext cx="4037177" cy="498598"/>
          </a:xfrm>
          <a:prstGeom prst="rect">
            <a:avLst/>
          </a:prstGeom>
          <a:noFill/>
        </p:spPr>
        <p:txBody>
          <a:bodyPr wrap="square" lIns="0" tIns="0" rIns="0" bIns="0" anchor="t" anchorCtr="0">
            <a:spAutoFit/>
          </a:bodyPr>
          <a:lstStyle>
            <a:lvl1pPr indent="0" algn="ctr">
              <a:lnSpc>
                <a:spcPct val="90000"/>
              </a:lnSpc>
              <a:spcBef>
                <a:spcPts val="1000"/>
              </a:spcBef>
              <a:buFont typeface="Arial" panose="020B0604020202090204" pitchFamily="34" charset="0"/>
              <a:buNone/>
              <a:defRPr sz="1600" baseline="0">
                <a:solidFill>
                  <a:schemeClr val="bg1">
                    <a:lumMod val="50000"/>
                  </a:schemeClr>
                </a:solidFill>
              </a:defRPr>
            </a:lvl1pPr>
            <a:lvl2pPr indent="0">
              <a:lnSpc>
                <a:spcPct val="90000"/>
              </a:lnSpc>
              <a:spcBef>
                <a:spcPts val="500"/>
              </a:spcBef>
              <a:buFont typeface="Arial" panose="020B0604020202090204" pitchFamily="34" charset="0"/>
              <a:buNone/>
              <a:defRPr sz="2000">
                <a:solidFill>
                  <a:schemeClr val="tx1">
                    <a:tint val="75000"/>
                  </a:schemeClr>
                </a:solidFill>
              </a:defRPr>
            </a:lvl2pPr>
            <a:lvl3pPr indent="0">
              <a:lnSpc>
                <a:spcPct val="90000"/>
              </a:lnSpc>
              <a:spcBef>
                <a:spcPts val="500"/>
              </a:spcBef>
              <a:buFont typeface="Arial" panose="020B0604020202090204" pitchFamily="34" charset="0"/>
              <a:buNone/>
              <a:defRPr>
                <a:solidFill>
                  <a:schemeClr val="tx1">
                    <a:tint val="75000"/>
                  </a:schemeClr>
                </a:solidFill>
              </a:defRPr>
            </a:lvl3pPr>
            <a:lvl4pPr indent="0">
              <a:lnSpc>
                <a:spcPct val="90000"/>
              </a:lnSpc>
              <a:spcBef>
                <a:spcPts val="500"/>
              </a:spcBef>
              <a:buFont typeface="Arial" panose="020B0604020202090204" pitchFamily="34" charset="0"/>
              <a:buNone/>
              <a:defRPr sz="1600">
                <a:solidFill>
                  <a:schemeClr val="tx1">
                    <a:tint val="75000"/>
                  </a:schemeClr>
                </a:solidFill>
              </a:defRPr>
            </a:lvl4pPr>
            <a:lvl5pPr indent="0">
              <a:lnSpc>
                <a:spcPct val="90000"/>
              </a:lnSpc>
              <a:spcBef>
                <a:spcPts val="500"/>
              </a:spcBef>
              <a:buFont typeface="Arial" panose="020B0604020202090204" pitchFamily="34" charset="0"/>
              <a:buNone/>
              <a:defRPr sz="1600">
                <a:solidFill>
                  <a:schemeClr val="tx1">
                    <a:tint val="75000"/>
                  </a:schemeClr>
                </a:solidFill>
              </a:defRPr>
            </a:lvl5pPr>
            <a:lvl6pPr indent="0">
              <a:lnSpc>
                <a:spcPct val="90000"/>
              </a:lnSpc>
              <a:spcBef>
                <a:spcPts val="500"/>
              </a:spcBef>
              <a:buFont typeface="Arial" panose="020B0604020202090204" pitchFamily="34" charset="0"/>
              <a:buNone/>
              <a:defRPr sz="1600">
                <a:solidFill>
                  <a:schemeClr val="tx1">
                    <a:tint val="75000"/>
                  </a:schemeClr>
                </a:solidFill>
              </a:defRPr>
            </a:lvl6pPr>
            <a:lvl7pPr indent="0">
              <a:lnSpc>
                <a:spcPct val="90000"/>
              </a:lnSpc>
              <a:spcBef>
                <a:spcPts val="500"/>
              </a:spcBef>
              <a:buFont typeface="Arial" panose="020B0604020202090204" pitchFamily="34" charset="0"/>
              <a:buNone/>
              <a:defRPr sz="1600">
                <a:solidFill>
                  <a:schemeClr val="tx1">
                    <a:tint val="75000"/>
                  </a:schemeClr>
                </a:solidFill>
              </a:defRPr>
            </a:lvl7pPr>
            <a:lvl8pPr indent="0">
              <a:lnSpc>
                <a:spcPct val="90000"/>
              </a:lnSpc>
              <a:spcBef>
                <a:spcPts val="500"/>
              </a:spcBef>
              <a:buFont typeface="Arial" panose="020B0604020202090204" pitchFamily="34" charset="0"/>
              <a:buNone/>
              <a:defRPr sz="1600">
                <a:solidFill>
                  <a:schemeClr val="tx1">
                    <a:tint val="75000"/>
                  </a:schemeClr>
                </a:solidFill>
              </a:defRPr>
            </a:lvl8pPr>
            <a:lvl9pPr indent="0">
              <a:lnSpc>
                <a:spcPct val="90000"/>
              </a:lnSpc>
              <a:spcBef>
                <a:spcPts val="500"/>
              </a:spcBef>
              <a:buFont typeface="Arial" panose="020B0604020202090204" pitchFamily="34" charset="0"/>
              <a:buNone/>
              <a:defRPr sz="1600">
                <a:solidFill>
                  <a:schemeClr val="tx1">
                    <a:tint val="75000"/>
                  </a:schemeClr>
                </a:solidFill>
              </a:defRPr>
            </a:lvl9pPr>
          </a:lstStyle>
          <a:p>
            <a:pPr>
              <a:defRPr/>
            </a:pPr>
            <a:r>
              <a:rPr lang="en-US" altLang="zh-CN" sz="3600" b="1" kern="0" dirty="0">
                <a:solidFill>
                  <a:srgbClr val="4472C6"/>
                </a:solidFill>
                <a:latin typeface="微软雅黑" panose="020B0503020204020204" pitchFamily="34" charset="-122"/>
                <a:ea typeface="微软雅黑" panose="020B0503020204020204" pitchFamily="34" charset="-122"/>
                <a:sym typeface="Arial" panose="020B0604020202090204" pitchFamily="34" charset="0"/>
              </a:rPr>
              <a:t>Thank You</a:t>
            </a:r>
            <a:endParaRPr lang="zh-CN" altLang="en-US" sz="3600" b="1" kern="0" dirty="0">
              <a:solidFill>
                <a:srgbClr val="4472C6"/>
              </a:solidFill>
              <a:latin typeface="微软雅黑" panose="020B0503020204020204" pitchFamily="34" charset="-122"/>
              <a:ea typeface="微软雅黑" panose="020B0503020204020204" pitchFamily="34" charset="-122"/>
              <a:sym typeface="Arial" panose="020B0604020202090204" pitchFamily="34" charset="0"/>
            </a:endParaRPr>
          </a:p>
        </p:txBody>
      </p:sp>
      <p:cxnSp>
        <p:nvCxnSpPr>
          <p:cNvPr id="3" name="直接连接符 2"/>
          <p:cNvCxnSpPr/>
          <p:nvPr/>
        </p:nvCxnSpPr>
        <p:spPr>
          <a:xfrm>
            <a:off x="8859690" y="3895805"/>
            <a:ext cx="0" cy="1782696"/>
          </a:xfrm>
          <a:prstGeom prst="line">
            <a:avLst/>
          </a:prstGeom>
          <a:ln w="28575">
            <a:solidFill>
              <a:srgbClr val="4472C4"/>
            </a:solidFill>
          </a:ln>
        </p:spPr>
        <p:style>
          <a:lnRef idx="1">
            <a:schemeClr val="accent1"/>
          </a:lnRef>
          <a:fillRef idx="0">
            <a:schemeClr val="accent1"/>
          </a:fillRef>
          <a:effectRef idx="0">
            <a:schemeClr val="accent1"/>
          </a:effectRef>
          <a:fontRef idx="minor">
            <a:schemeClr val="tx1"/>
          </a:fontRef>
        </p:style>
      </p:cxnSp>
      <p:pic>
        <p:nvPicPr>
          <p:cNvPr id="11" name="图片 2" descr="wordml://2.jpg"/>
          <p:cNvPicPr>
            <a:picLocks noChangeAspect="1"/>
          </p:cNvPicPr>
          <p:nvPr>
            <p:custDataLst>
              <p:tags r:id="rId4"/>
            </p:custDataLst>
          </p:nvPr>
        </p:nvPicPr>
        <p:blipFill>
          <a:blip r:embed="rId5"/>
          <a:stretch>
            <a:fillRect/>
          </a:stretch>
        </p:blipFill>
        <p:spPr>
          <a:xfrm>
            <a:off x="9533890" y="4362450"/>
            <a:ext cx="2140585" cy="146431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rcRect r="46195" b="629"/>
          <a:stretch>
            <a:fillRect/>
          </a:stretch>
        </p:blipFill>
        <p:spPr>
          <a:xfrm>
            <a:off x="0" y="43134"/>
            <a:ext cx="6559918" cy="6814867"/>
          </a:xfrm>
          <a:custGeom>
            <a:avLst/>
            <a:gdLst>
              <a:gd name="connsiteX0" fmla="*/ 0 w 6559918"/>
              <a:gd name="connsiteY0" fmla="*/ 0 h 6814867"/>
              <a:gd name="connsiteX1" fmla="*/ 1869489 w 6559918"/>
              <a:gd name="connsiteY1" fmla="*/ 0 h 6814867"/>
              <a:gd name="connsiteX2" fmla="*/ 1885572 w 6559918"/>
              <a:gd name="connsiteY2" fmla="*/ 661 h 6814867"/>
              <a:gd name="connsiteX3" fmla="*/ 10641 w 6559918"/>
              <a:gd name="connsiteY3" fmla="*/ 6809897 h 6814867"/>
              <a:gd name="connsiteX4" fmla="*/ 0 w 6559918"/>
              <a:gd name="connsiteY4" fmla="*/ 6814867 h 6814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18" h="6814867">
                <a:moveTo>
                  <a:pt x="0" y="0"/>
                </a:moveTo>
                <a:lnTo>
                  <a:pt x="1869489" y="0"/>
                </a:lnTo>
                <a:lnTo>
                  <a:pt x="1885572" y="661"/>
                </a:lnTo>
                <a:cubicBezTo>
                  <a:pt x="13219615" y="575161"/>
                  <a:pt x="432922" y="6612118"/>
                  <a:pt x="10641" y="6809897"/>
                </a:cubicBezTo>
                <a:lnTo>
                  <a:pt x="0" y="6814867"/>
                </a:lnTo>
                <a:close/>
              </a:path>
            </a:pathLst>
          </a:custGeom>
          <a:noFill/>
        </p:spPr>
      </p:pic>
      <p:grpSp>
        <p:nvGrpSpPr>
          <p:cNvPr id="10" name="组合 9"/>
          <p:cNvGrpSpPr/>
          <p:nvPr/>
        </p:nvGrpSpPr>
        <p:grpSpPr>
          <a:xfrm>
            <a:off x="6559918" y="3028951"/>
            <a:ext cx="4664847" cy="800100"/>
            <a:chOff x="6559918" y="3226075"/>
            <a:chExt cx="4664847" cy="800100"/>
          </a:xfrm>
        </p:grpSpPr>
        <p:sp>
          <p:nvSpPr>
            <p:cNvPr id="4" name="MH_Other_1"/>
            <p:cNvSpPr>
              <a:spLocks noChangeAspect="1"/>
            </p:cNvSpPr>
            <p:nvPr>
              <p:custDataLst>
                <p:tags r:id="rId2"/>
              </p:custDataLst>
            </p:nvPr>
          </p:nvSpPr>
          <p:spPr>
            <a:xfrm>
              <a:off x="6559918" y="3288706"/>
              <a:ext cx="684027" cy="685452"/>
            </a:xfrm>
            <a:prstGeom prst="ellipse">
              <a:avLst/>
            </a:prstGeom>
            <a:solidFill>
              <a:schemeClr val="bg1"/>
            </a:solidFill>
            <a:ln w="57150" cap="flat" cmpd="sng" algn="ctr">
              <a:solidFill>
                <a:srgbClr val="4472C4"/>
              </a:solidFill>
              <a:prstDash val="solid"/>
            </a:ln>
            <a:effectLst/>
          </p:spPr>
          <p:txBody>
            <a:bodyPr lIns="0" tIns="0" rIns="0" bIns="0" anchor="ctr"/>
            <a:lstStyle/>
            <a:p>
              <a:pPr algn="ctr">
                <a:defRPr/>
              </a:pPr>
              <a:r>
                <a:rPr lang="en-US" altLang="zh-CN" sz="4400" b="1" kern="0" dirty="0">
                  <a:solidFill>
                    <a:srgbClr val="4472C4"/>
                  </a:solidFill>
                  <a:latin typeface="微软雅黑" panose="020B0503020204020204" pitchFamily="34" charset="-122"/>
                  <a:ea typeface="微软雅黑" panose="020B0503020204020204" pitchFamily="34" charset="-122"/>
                  <a:sym typeface="Arial" panose="020B0604020202090204" pitchFamily="34" charset="0"/>
                </a:rPr>
                <a:t>1</a:t>
              </a:r>
              <a:endParaRPr lang="en-US" altLang="zh-CN" sz="4400" b="1" kern="0" dirty="0">
                <a:solidFill>
                  <a:srgbClr val="4472C4"/>
                </a:solidFill>
                <a:latin typeface="微软雅黑" panose="020B0503020204020204" pitchFamily="34" charset="-122"/>
                <a:ea typeface="微软雅黑" panose="020B0503020204020204" pitchFamily="34" charset="-122"/>
                <a:sym typeface="Arial" panose="020B0604020202090204" pitchFamily="34" charset="0"/>
              </a:endParaRPr>
            </a:p>
          </p:txBody>
        </p:sp>
        <p:sp>
          <p:nvSpPr>
            <p:cNvPr id="5" name="MH_Text_1"/>
            <p:cNvSpPr/>
            <p:nvPr>
              <p:custDataLst>
                <p:tags r:id="rId3"/>
              </p:custDataLst>
            </p:nvPr>
          </p:nvSpPr>
          <p:spPr>
            <a:xfrm>
              <a:off x="7572824" y="3226075"/>
              <a:ext cx="3651941" cy="800100"/>
            </a:xfrm>
            <a:prstGeom prst="rect">
              <a:avLst/>
            </a:prstGeom>
          </p:spPr>
          <p:txBody>
            <a:bodyPr wrap="square" lIns="0" tIns="0" rIns="0" bIns="0" anchor="ctr">
              <a:spAutoFit/>
            </a:bodyPr>
            <a:lstStyle/>
            <a:p>
              <a:r>
                <a:rPr lang="en-US" altLang="zh-CN" sz="3600" b="1" dirty="0">
                  <a:solidFill>
                    <a:srgbClr val="4472C4"/>
                  </a:solidFill>
                  <a:latin typeface="微软雅黑" panose="020B0503020204020204" pitchFamily="34" charset="-122"/>
                  <a:ea typeface="微软雅黑" panose="020B0503020204020204" pitchFamily="34" charset="-122"/>
                  <a:sym typeface="Arial" panose="020B0604020202090204" pitchFamily="34" charset="0"/>
                </a:rPr>
                <a:t>CCD</a:t>
              </a:r>
              <a:r>
                <a:rPr lang="zh-CN" altLang="en-US" sz="3600" b="1" dirty="0">
                  <a:solidFill>
                    <a:srgbClr val="4472C4"/>
                  </a:solidFill>
                  <a:latin typeface="微软雅黑" panose="020B0503020204020204" pitchFamily="34" charset="-122"/>
                  <a:ea typeface="微软雅黑" panose="020B0503020204020204" pitchFamily="34" charset="-122"/>
                  <a:sym typeface="Arial" panose="020B0604020202090204" pitchFamily="34" charset="0"/>
                </a:rPr>
                <a:t>数据平台</a:t>
              </a:r>
              <a:endParaRPr lang="en-US" altLang="zh-CN" sz="3600" b="1" dirty="0">
                <a:solidFill>
                  <a:srgbClr val="4472C4"/>
                </a:solidFill>
                <a:latin typeface="微软雅黑" panose="020B0503020204020204" pitchFamily="34" charset="-122"/>
                <a:ea typeface="微软雅黑" panose="020B0503020204020204" pitchFamily="34" charset="-122"/>
                <a:sym typeface="Arial" panose="020B0604020202090204" pitchFamily="34" charset="0"/>
              </a:endParaRPr>
            </a:p>
            <a:p>
              <a:r>
                <a:rPr lang="en-US" altLang="zh-CN" sz="1600" dirty="0">
                  <a:solidFill>
                    <a:schemeClr val="accent5">
                      <a:lumMod val="75000"/>
                    </a:schemeClr>
                  </a:solidFill>
                  <a:latin typeface="Source Han Sans SC" panose="020B0500000000000000" pitchFamily="34" charset="-128"/>
                  <a:ea typeface="Source Han Sans SC" panose="020B0500000000000000" pitchFamily="34" charset="-128"/>
                  <a:sym typeface="+mn-ea"/>
                </a:rPr>
                <a:t>http://ccd.51ccd.com</a:t>
              </a:r>
              <a:endParaRPr lang="en-US" altLang="zh-CN" sz="1600" b="1" dirty="0">
                <a:solidFill>
                  <a:schemeClr val="accent5">
                    <a:lumMod val="75000"/>
                  </a:schemeClr>
                </a:solidFill>
                <a:latin typeface="Source Han Sans SC" panose="020B0500000000000000" pitchFamily="34" charset="-128"/>
                <a:ea typeface="Source Han Sans SC" panose="020B0500000000000000" pitchFamily="34" charset="-128"/>
                <a:sym typeface="+mn-ea"/>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a:extLst>
              <a:ext uri="{28A0092B-C50C-407E-A947-70E740481C1C}">
                <a14:useLocalDpi xmlns:a14="http://schemas.microsoft.com/office/drawing/2010/main" val="0"/>
              </a:ext>
            </a:extLst>
          </a:blip>
          <a:srcRect r="1507" b="10537"/>
          <a:stretch>
            <a:fillRect/>
          </a:stretch>
        </p:blipFill>
        <p:spPr>
          <a:xfrm>
            <a:off x="0" y="0"/>
            <a:ext cx="12192000" cy="6135384"/>
          </a:xfrm>
          <a:custGeom>
            <a:avLst/>
            <a:gdLst>
              <a:gd name="connsiteX0" fmla="*/ 0 w 12008294"/>
              <a:gd name="connsiteY0" fmla="*/ 0 h 6135384"/>
              <a:gd name="connsiteX1" fmla="*/ 12008294 w 12008294"/>
              <a:gd name="connsiteY1" fmla="*/ 0 h 6135384"/>
              <a:gd name="connsiteX2" fmla="*/ 11981099 w 12008294"/>
              <a:gd name="connsiteY2" fmla="*/ 50224 h 6135384"/>
              <a:gd name="connsiteX3" fmla="*/ 6017833 w 12008294"/>
              <a:gd name="connsiteY3" fmla="*/ 3171772 h 6135384"/>
              <a:gd name="connsiteX4" fmla="*/ 13158 w 12008294"/>
              <a:gd name="connsiteY4" fmla="*/ 6112441 h 6135384"/>
              <a:gd name="connsiteX5" fmla="*/ 0 w 12008294"/>
              <a:gd name="connsiteY5" fmla="*/ 6135384 h 61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08294" h="6135384">
                <a:moveTo>
                  <a:pt x="0" y="0"/>
                </a:moveTo>
                <a:lnTo>
                  <a:pt x="12008294" y="0"/>
                </a:lnTo>
                <a:lnTo>
                  <a:pt x="11981099" y="50224"/>
                </a:lnTo>
                <a:cubicBezTo>
                  <a:pt x="11450774" y="1000260"/>
                  <a:pt x="9822469" y="3171772"/>
                  <a:pt x="6017833" y="3171772"/>
                </a:cubicBezTo>
                <a:cubicBezTo>
                  <a:pt x="2285364" y="3171772"/>
                  <a:pt x="642196" y="5053800"/>
                  <a:pt x="13158" y="6112441"/>
                </a:cubicBezTo>
                <a:lnTo>
                  <a:pt x="0" y="6135384"/>
                </a:lnTo>
                <a:close/>
              </a:path>
            </a:pathLst>
          </a:custGeom>
          <a:noFill/>
        </p:spPr>
      </p:pic>
      <p:sp>
        <p:nvSpPr>
          <p:cNvPr id="7" name="TextBox 8"/>
          <p:cNvSpPr txBox="1"/>
          <p:nvPr/>
        </p:nvSpPr>
        <p:spPr>
          <a:xfrm>
            <a:off x="1169035" y="4455160"/>
            <a:ext cx="3010535" cy="553720"/>
          </a:xfrm>
          <a:prstGeom prst="rect">
            <a:avLst/>
          </a:prstGeom>
          <a:noFill/>
        </p:spPr>
        <p:txBody>
          <a:bodyPr wrap="square" lIns="0" tIns="0" rIns="0" bIns="0" rtlCol="0" anchor="ctr">
            <a:spAutoFit/>
          </a:bodyPr>
          <a:lstStyle/>
          <a:p>
            <a:pPr algn="ctr"/>
            <a:r>
              <a:rPr lang="en-US" altLang="zh-CN" sz="3600" b="1" dirty="0">
                <a:solidFill>
                  <a:srgbClr val="4472C4"/>
                </a:solidFill>
                <a:latin typeface="微软雅黑" panose="020B0503020204020204" pitchFamily="34" charset="-122"/>
                <a:ea typeface="微软雅黑" panose="020B0503020204020204" pitchFamily="34" charset="-122"/>
                <a:sym typeface="Arial" panose="020B0604020202090204" pitchFamily="34" charset="0"/>
              </a:rPr>
              <a:t>CCD</a:t>
            </a:r>
            <a:r>
              <a:rPr lang="zh-CN" altLang="en-US" sz="3600" b="1" dirty="0">
                <a:solidFill>
                  <a:srgbClr val="4472C4"/>
                </a:solidFill>
                <a:latin typeface="微软雅黑" panose="020B0503020204020204" pitchFamily="34" charset="-122"/>
                <a:ea typeface="微软雅黑" panose="020B0503020204020204" pitchFamily="34" charset="-122"/>
                <a:sym typeface="Arial" panose="020B0604020202090204" pitchFamily="34" charset="0"/>
              </a:rPr>
              <a:t>数据平台</a:t>
            </a:r>
            <a:endParaRPr lang="zh-CN" altLang="en-US" sz="3600" b="1" dirty="0">
              <a:solidFill>
                <a:srgbClr val="4472C4"/>
              </a:solidFill>
              <a:latin typeface="微软雅黑" panose="020B0503020204020204" pitchFamily="34" charset="-122"/>
              <a:ea typeface="微软雅黑" panose="020B0503020204020204" pitchFamily="34" charset="-122"/>
              <a:sym typeface="Arial" panose="020B0604020202090204" pitchFamily="34" charset="0"/>
            </a:endParaRPr>
          </a:p>
        </p:txBody>
      </p:sp>
      <p:sp>
        <p:nvSpPr>
          <p:cNvPr id="8" name="TextBox 8"/>
          <p:cNvSpPr txBox="1"/>
          <p:nvPr/>
        </p:nvSpPr>
        <p:spPr>
          <a:xfrm>
            <a:off x="1468120" y="4866005"/>
            <a:ext cx="2463800" cy="292735"/>
          </a:xfrm>
          <a:prstGeom prst="rect">
            <a:avLst/>
          </a:prstGeom>
          <a:noFill/>
        </p:spPr>
        <p:txBody>
          <a:bodyPr wrap="square" lIns="0" tIns="0" rIns="0" bIns="0" rtlCol="0" anchor="ctr">
            <a:noAutofit/>
          </a:bodyPr>
          <a:lstStyle/>
          <a:p>
            <a:pPr algn="ctr"/>
            <a:r>
              <a:rPr lang="en-US" altLang="zh-CN" sz="1600" b="1" dirty="0">
                <a:solidFill>
                  <a:srgbClr val="4472C4"/>
                </a:solidFill>
                <a:latin typeface="微软雅黑" panose="020B0503020204020204" pitchFamily="34" charset="-122"/>
                <a:ea typeface="微软雅黑" panose="020B0503020204020204" pitchFamily="34" charset="-122"/>
                <a:sym typeface="+mn-ea"/>
              </a:rPr>
              <a:t>http://ccd.51ccd.com</a:t>
            </a:r>
            <a:endParaRPr lang="en-US" altLang="zh-CN" sz="1600" b="1" dirty="0">
              <a:solidFill>
                <a:srgbClr val="4472C4"/>
              </a:solidFill>
              <a:latin typeface="微软雅黑" panose="020B0503020204020204" pitchFamily="34" charset="-122"/>
              <a:ea typeface="微软雅黑" panose="020B0503020204020204" pitchFamily="34" charset="-122"/>
              <a:sym typeface="Arial" panose="020B0604020202090204" pitchFamily="34" charset="0"/>
            </a:endParaRPr>
          </a:p>
        </p:txBody>
      </p:sp>
      <p:sp>
        <p:nvSpPr>
          <p:cNvPr id="9" name="矩形 8"/>
          <p:cNvSpPr/>
          <p:nvPr/>
        </p:nvSpPr>
        <p:spPr>
          <a:xfrm>
            <a:off x="4716145" y="3308985"/>
            <a:ext cx="7334250" cy="3396615"/>
          </a:xfrm>
          <a:prstGeom prst="rect">
            <a:avLst/>
          </a:prstGeom>
        </p:spPr>
        <p:txBody>
          <a:bodyPr wrap="square">
            <a:noAutofit/>
          </a:bodyPr>
          <a:lstStyle/>
          <a:p>
            <a:pPr>
              <a:lnSpc>
                <a:spcPct val="150000"/>
              </a:lnSpc>
            </a:pPr>
            <a:r>
              <a:rPr lang="en-US" altLang="zh-CN" b="1" dirty="0">
                <a:solidFill>
                  <a:schemeClr val="tx1">
                    <a:lumMod val="65000"/>
                    <a:lumOff val="35000"/>
                  </a:schemeClr>
                </a:solidFill>
                <a:latin typeface="宋体" charset="0"/>
                <a:ea typeface="宋体" charset="0"/>
                <a:cs typeface="宋体" charset="0"/>
                <a:sym typeface="+mn-ea"/>
              </a:rPr>
              <a:t>CCD</a:t>
            </a:r>
            <a:r>
              <a:rPr lang="zh-CN" altLang="en-US" b="1" dirty="0">
                <a:solidFill>
                  <a:schemeClr val="tx1">
                    <a:lumMod val="65000"/>
                    <a:lumOff val="35000"/>
                  </a:schemeClr>
                </a:solidFill>
                <a:latin typeface="宋体" charset="0"/>
                <a:ea typeface="宋体" charset="0"/>
                <a:cs typeface="宋体" charset="0"/>
                <a:sym typeface="+mn-ea"/>
              </a:rPr>
              <a:t>数据平台介绍：</a:t>
            </a:r>
            <a:endParaRPr lang="zh-CN" altLang="en-US" b="1" dirty="0">
              <a:solidFill>
                <a:schemeClr val="tx1">
                  <a:lumMod val="65000"/>
                  <a:lumOff val="35000"/>
                </a:schemeClr>
              </a:solidFill>
              <a:latin typeface="宋体" charset="0"/>
              <a:ea typeface="宋体" charset="0"/>
              <a:cs typeface="宋体" charset="0"/>
              <a:sym typeface="+mn-ea"/>
            </a:endParaRPr>
          </a:p>
          <a:p>
            <a:pPr>
              <a:lnSpc>
                <a:spcPct val="150000"/>
              </a:lnSpc>
            </a:pPr>
            <a:r>
              <a:rPr lang="zh-CN" altLang="en-US" sz="1600" dirty="0">
                <a:solidFill>
                  <a:schemeClr val="tx1">
                    <a:lumMod val="65000"/>
                    <a:lumOff val="35000"/>
                  </a:schemeClr>
                </a:solidFill>
                <a:latin typeface="宋体" charset="0"/>
                <a:ea typeface="宋体" charset="0"/>
                <a:cs typeface="宋体" charset="0"/>
                <a:sym typeface="+mn-ea"/>
              </a:rPr>
              <a:t>主要服务高精尖的数据，可公开服务却还没有公开服务的部分</a:t>
            </a:r>
            <a:r>
              <a:rPr lang="zh-CN" altLang="en-US" sz="1600" dirty="0">
                <a:solidFill>
                  <a:schemeClr val="tx1">
                    <a:lumMod val="65000"/>
                    <a:lumOff val="35000"/>
                  </a:schemeClr>
                </a:solidFill>
                <a:latin typeface="宋体" charset="0"/>
                <a:ea typeface="宋体" charset="0"/>
                <a:cs typeface="宋体" charset="0"/>
                <a:sym typeface="+mn-ea"/>
              </a:rPr>
              <a:t>大型数据</a:t>
            </a:r>
            <a:endParaRPr lang="zh-CN" altLang="en-US" sz="1600" dirty="0">
              <a:solidFill>
                <a:schemeClr val="tx1">
                  <a:lumMod val="65000"/>
                  <a:lumOff val="35000"/>
                </a:schemeClr>
              </a:solidFill>
              <a:latin typeface="宋体" charset="0"/>
              <a:ea typeface="宋体" charset="0"/>
              <a:cs typeface="宋体" charset="0"/>
              <a:sym typeface="+mn-ea"/>
            </a:endParaRPr>
          </a:p>
          <a:p>
            <a:pPr>
              <a:lnSpc>
                <a:spcPct val="150000"/>
              </a:lnSpc>
            </a:pPr>
            <a:r>
              <a:rPr lang="en-US" altLang="zh-CN" sz="1600" b="1" dirty="0">
                <a:solidFill>
                  <a:schemeClr val="tx1">
                    <a:lumMod val="65000"/>
                    <a:lumOff val="35000"/>
                  </a:schemeClr>
                </a:solidFill>
                <a:latin typeface="宋体" charset="0"/>
                <a:ea typeface="宋体" charset="0"/>
                <a:cs typeface="宋体" charset="0"/>
                <a:sym typeface="+mn-ea"/>
              </a:rPr>
              <a:t>1.</a:t>
            </a:r>
            <a:r>
              <a:rPr lang="zh-CN" altLang="en-US" sz="1600" dirty="0">
                <a:solidFill>
                  <a:schemeClr val="tx1">
                    <a:lumMod val="65000"/>
                    <a:lumOff val="35000"/>
                  </a:schemeClr>
                </a:solidFill>
                <a:latin typeface="宋体" charset="0"/>
                <a:ea typeface="宋体" charset="0"/>
                <a:cs typeface="宋体" charset="0"/>
                <a:sym typeface="+mn-ea"/>
              </a:rPr>
              <a:t>目前引进了银联商务数据库（消费数据）学术界关注度很高（研究方向</a:t>
            </a:r>
            <a:r>
              <a:rPr lang="zh-CN" altLang="en-US" sz="1600" dirty="0">
                <a:solidFill>
                  <a:schemeClr val="tx1">
                    <a:lumMod val="65000"/>
                    <a:lumOff val="35000"/>
                  </a:schemeClr>
                </a:solidFill>
                <a:latin typeface="宋体" charset="0"/>
                <a:ea typeface="宋体" charset="0"/>
                <a:cs typeface="宋体" charset="0"/>
                <a:sym typeface="+mn-ea"/>
              </a:rPr>
              <a:t>多样）</a:t>
            </a:r>
            <a:endParaRPr lang="zh-CN" altLang="en-US" sz="1600" dirty="0">
              <a:solidFill>
                <a:schemeClr val="tx1">
                  <a:lumMod val="65000"/>
                  <a:lumOff val="35000"/>
                </a:schemeClr>
              </a:solidFill>
              <a:latin typeface="宋体" charset="0"/>
              <a:ea typeface="宋体" charset="0"/>
              <a:cs typeface="宋体" charset="0"/>
              <a:sym typeface="+mn-ea"/>
            </a:endParaRPr>
          </a:p>
          <a:p>
            <a:pPr>
              <a:lnSpc>
                <a:spcPct val="150000"/>
              </a:lnSpc>
            </a:pPr>
            <a:r>
              <a:rPr lang="en-US" altLang="zh-CN" sz="1600" b="1" dirty="0">
                <a:solidFill>
                  <a:schemeClr val="tx1">
                    <a:lumMod val="65000"/>
                    <a:lumOff val="35000"/>
                  </a:schemeClr>
                </a:solidFill>
                <a:latin typeface="宋体" charset="0"/>
                <a:ea typeface="宋体" charset="0"/>
                <a:cs typeface="宋体" charset="0"/>
                <a:sym typeface="+mn-ea"/>
              </a:rPr>
              <a:t>2.</a:t>
            </a:r>
            <a:r>
              <a:rPr lang="zh-CN" altLang="en-US" sz="1600" dirty="0">
                <a:solidFill>
                  <a:schemeClr val="tx1">
                    <a:lumMod val="65000"/>
                    <a:lumOff val="35000"/>
                  </a:schemeClr>
                </a:solidFill>
                <a:latin typeface="宋体" charset="0"/>
                <a:ea typeface="宋体" charset="0"/>
                <a:cs typeface="宋体" charset="0"/>
                <a:sym typeface="+mn-ea"/>
              </a:rPr>
              <a:t>2023最新推出的CCD海关进出口贸易数据（1994—至今）由于数据质量高、广受好评！</a:t>
            </a:r>
            <a:endParaRPr lang="zh-CN" altLang="en-US" sz="1600" dirty="0">
              <a:solidFill>
                <a:schemeClr val="tx1">
                  <a:lumMod val="65000"/>
                  <a:lumOff val="35000"/>
                </a:schemeClr>
              </a:solidFill>
              <a:latin typeface="宋体" charset="0"/>
              <a:ea typeface="宋体" charset="0"/>
              <a:cs typeface="宋体" charset="0"/>
              <a:sym typeface="+mn-ea"/>
            </a:endParaRPr>
          </a:p>
          <a:p>
            <a:pPr>
              <a:lnSpc>
                <a:spcPct val="150000"/>
              </a:lnSpc>
            </a:pPr>
            <a:r>
              <a:rPr lang="en-US" altLang="zh-CN" sz="1600" b="1" dirty="0">
                <a:solidFill>
                  <a:schemeClr val="tx1">
                    <a:lumMod val="65000"/>
                    <a:lumOff val="35000"/>
                  </a:schemeClr>
                </a:solidFill>
                <a:latin typeface="宋体" charset="0"/>
                <a:ea typeface="宋体" charset="0"/>
                <a:cs typeface="宋体" charset="0"/>
                <a:sym typeface="+mn-ea"/>
              </a:rPr>
              <a:t>3.</a:t>
            </a:r>
            <a:r>
              <a:rPr lang="en-US" altLang="zh-CN" sz="1600" dirty="0">
                <a:solidFill>
                  <a:schemeClr val="tx1">
                    <a:lumMod val="65000"/>
                    <a:lumOff val="35000"/>
                  </a:schemeClr>
                </a:solidFill>
                <a:latin typeface="宋体" charset="0"/>
                <a:ea typeface="宋体" charset="0"/>
                <a:cs typeface="宋体" charset="0"/>
                <a:sym typeface="+mn-ea"/>
              </a:rPr>
              <a:t>CCD</a:t>
            </a:r>
            <a:r>
              <a:rPr lang="zh-CN" altLang="en-US" sz="1600" dirty="0">
                <a:solidFill>
                  <a:schemeClr val="tx1">
                    <a:lumMod val="65000"/>
                    <a:lumOff val="35000"/>
                  </a:schemeClr>
                </a:solidFill>
                <a:latin typeface="宋体" charset="0"/>
                <a:ea typeface="宋体" charset="0"/>
                <a:cs typeface="宋体" charset="0"/>
                <a:sym typeface="+mn-ea"/>
              </a:rPr>
              <a:t>数据平台将持续更新发布衍生指标库和专题数据库，为学术研究提供更加便捷的使用模式</a:t>
            </a:r>
            <a:r>
              <a:rPr lang="zh-CN" altLang="en-US" dirty="0">
                <a:solidFill>
                  <a:schemeClr val="tx1">
                    <a:lumMod val="65000"/>
                    <a:lumOff val="35000"/>
                  </a:schemeClr>
                </a:solidFill>
                <a:latin typeface="宋体" charset="0"/>
                <a:ea typeface="宋体" charset="0"/>
                <a:cs typeface="宋体" charset="0"/>
                <a:sym typeface="+mn-ea"/>
              </a:rPr>
              <a:t>！</a:t>
            </a:r>
            <a:endParaRPr lang="zh-CN" altLang="en-US" dirty="0">
              <a:solidFill>
                <a:schemeClr val="tx1">
                  <a:lumMod val="65000"/>
                  <a:lumOff val="35000"/>
                </a:schemeClr>
              </a:solidFill>
              <a:latin typeface="宋体" charset="0"/>
              <a:ea typeface="宋体" charset="0"/>
              <a:cs typeface="宋体" charset="0"/>
              <a:sym typeface="+mn-ea"/>
            </a:endParaRPr>
          </a:p>
          <a:p>
            <a:pPr>
              <a:lnSpc>
                <a:spcPct val="100000"/>
              </a:lnSpc>
            </a:pPr>
            <a:r>
              <a:rPr lang="zh-CN" altLang="en-US" b="1" dirty="0">
                <a:solidFill>
                  <a:srgbClr val="0070C0"/>
                </a:solidFill>
                <a:latin typeface="宋体" charset="0"/>
                <a:ea typeface="宋体" charset="0"/>
                <a:cs typeface="宋体" charset="0"/>
                <a:sym typeface="+mn-ea"/>
              </a:rPr>
              <a:t>望您的论文有了特别高质量数据，能够催生更多高水平创新，引用量剧增爆棚。</a:t>
            </a:r>
            <a:endParaRPr lang="zh-CN" altLang="en-US" b="1" dirty="0">
              <a:solidFill>
                <a:srgbClr val="0070C0"/>
              </a:solidFill>
              <a:latin typeface="宋体" charset="0"/>
              <a:ea typeface="宋体" charset="0"/>
              <a:cs typeface="宋体" charset="0"/>
              <a:sym typeface="+mn-ea"/>
            </a:endParaRPr>
          </a:p>
          <a:p>
            <a:endParaRPr lang="en-US" altLang="zh-CN" dirty="0">
              <a:solidFill>
                <a:srgbClr val="4472C4"/>
              </a:solidFill>
              <a:latin typeface="微软雅黑" panose="020B0503020204020204" pitchFamily="34" charset="-122"/>
              <a:ea typeface="微软雅黑" panose="020B0503020204020204" pitchFamily="34" charset="-122"/>
              <a:sym typeface="Arial" panose="020B0604020202090204" pitchFamily="34" charset="0"/>
            </a:endParaRPr>
          </a:p>
        </p:txBody>
      </p:sp>
      <p:cxnSp>
        <p:nvCxnSpPr>
          <p:cNvPr id="11" name="直接连接符 10"/>
          <p:cNvCxnSpPr/>
          <p:nvPr/>
        </p:nvCxnSpPr>
        <p:spPr>
          <a:xfrm>
            <a:off x="4615277" y="3766868"/>
            <a:ext cx="10998" cy="2938732"/>
          </a:xfrm>
          <a:prstGeom prst="line">
            <a:avLst/>
          </a:prstGeom>
          <a:ln w="19050">
            <a:solidFill>
              <a:srgbClr val="4472C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0" y="2207260"/>
            <a:ext cx="7440930" cy="4650740"/>
          </a:xfrm>
          <a:prstGeom prst="rect">
            <a:avLst/>
          </a:prstGeom>
        </p:spPr>
      </p:pic>
      <p:pic>
        <p:nvPicPr>
          <p:cNvPr id="3" name="图片 2"/>
          <p:cNvPicPr>
            <a:picLocks noChangeAspect="1"/>
          </p:cNvPicPr>
          <p:nvPr>
            <p:custDataLst>
              <p:tags r:id="rId3"/>
            </p:custDataLst>
          </p:nvPr>
        </p:nvPicPr>
        <p:blipFill>
          <a:blip r:embed="rId4"/>
          <a:stretch>
            <a:fillRect/>
          </a:stretch>
        </p:blipFill>
        <p:spPr>
          <a:xfrm>
            <a:off x="5735320" y="214630"/>
            <a:ext cx="6456680" cy="4035425"/>
          </a:xfrm>
          <a:prstGeom prst="rect">
            <a:avLst/>
          </a:prstGeom>
        </p:spPr>
      </p:pic>
      <p:sp>
        <p:nvSpPr>
          <p:cNvPr id="4" name="文本框 3"/>
          <p:cNvSpPr txBox="1"/>
          <p:nvPr/>
        </p:nvSpPr>
        <p:spPr>
          <a:xfrm>
            <a:off x="146685" y="512445"/>
            <a:ext cx="4972050" cy="1158875"/>
          </a:xfrm>
          <a:prstGeom prst="rect">
            <a:avLst/>
          </a:prstGeom>
          <a:noFill/>
        </p:spPr>
        <p:txBody>
          <a:bodyPr wrap="square" rtlCol="0">
            <a:noAutofit/>
          </a:bodyPr>
          <a:p>
            <a:pPr algn="l"/>
            <a:r>
              <a:rPr lang="en-US" altLang="zh-CN" sz="2800" dirty="0" smtClean="0">
                <a:solidFill>
                  <a:srgbClr val="FF0000"/>
                </a:solidFill>
                <a:latin typeface="微软雅黑" panose="020B0503020204020204" pitchFamily="34" charset="-122"/>
                <a:ea typeface="微软雅黑" panose="020B0503020204020204" pitchFamily="34" charset="-122"/>
              </a:rPr>
              <a:t>CCD</a:t>
            </a:r>
            <a:r>
              <a:rPr lang="zh-CN" altLang="en-US" sz="2800" dirty="0" smtClean="0">
                <a:solidFill>
                  <a:srgbClr val="FF0000"/>
                </a:solidFill>
                <a:latin typeface="微软雅黑" panose="020B0503020204020204" pitchFamily="34" charset="-122"/>
                <a:ea typeface="微软雅黑" panose="020B0503020204020204" pitchFamily="34" charset="-122"/>
              </a:rPr>
              <a:t>平台</a:t>
            </a:r>
            <a:r>
              <a:rPr lang="zh-CN" altLang="en-US" sz="2600" dirty="0" smtClean="0">
                <a:latin typeface="微软雅黑" panose="020B0503020204020204" pitchFamily="34" charset="-122"/>
                <a:ea typeface="微软雅黑" panose="020B0503020204020204" pitchFamily="34" charset="-122"/>
              </a:rPr>
              <a:t>服务界面非常友好，简单明了易操作</a:t>
            </a:r>
            <a:endParaRPr lang="zh-CN" altLang="en-US" sz="2600" dirty="0" smtClean="0">
              <a:latin typeface="微软雅黑" panose="020B0503020204020204" pitchFamily="34" charset="-122"/>
              <a:ea typeface="微软雅黑" panose="020B0503020204020204" pitchFamily="3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rcRect r="48367"/>
          <a:stretch>
            <a:fillRect/>
          </a:stretch>
        </p:blipFill>
        <p:spPr>
          <a:xfrm>
            <a:off x="-297180" y="299720"/>
            <a:ext cx="5443855" cy="6597650"/>
          </a:xfrm>
          <a:custGeom>
            <a:avLst/>
            <a:gdLst>
              <a:gd name="connsiteX0" fmla="*/ 0 w 6448412"/>
              <a:gd name="connsiteY0" fmla="*/ 0 h 6920200"/>
              <a:gd name="connsiteX1" fmla="*/ 6435478 w 6448412"/>
              <a:gd name="connsiteY1" fmla="*/ 0 h 6920200"/>
              <a:gd name="connsiteX2" fmla="*/ 5956378 w 6448412"/>
              <a:gd name="connsiteY2" fmla="*/ 420823 h 6920200"/>
              <a:gd name="connsiteX3" fmla="*/ 5930480 w 6448412"/>
              <a:gd name="connsiteY3" fmla="*/ 701373 h 6920200"/>
              <a:gd name="connsiteX4" fmla="*/ 5930480 w 6448412"/>
              <a:gd name="connsiteY4" fmla="*/ 1566398 h 6920200"/>
              <a:gd name="connsiteX5" fmla="*/ 5930480 w 6448412"/>
              <a:gd name="connsiteY5" fmla="*/ 1940464 h 6920200"/>
              <a:gd name="connsiteX6" fmla="*/ 5930480 w 6448412"/>
              <a:gd name="connsiteY6" fmla="*/ 2022290 h 6920200"/>
              <a:gd name="connsiteX7" fmla="*/ 5917532 w 6448412"/>
              <a:gd name="connsiteY7" fmla="*/ 2033981 h 6920200"/>
              <a:gd name="connsiteX8" fmla="*/ 5684458 w 6448412"/>
              <a:gd name="connsiteY8" fmla="*/ 2244391 h 6920200"/>
              <a:gd name="connsiteX9" fmla="*/ 5308946 w 6448412"/>
              <a:gd name="connsiteY9" fmla="*/ 2571699 h 6920200"/>
              <a:gd name="connsiteX10" fmla="*/ 4816899 w 6448412"/>
              <a:gd name="connsiteY10" fmla="*/ 3015901 h 6920200"/>
              <a:gd name="connsiteX11" fmla="*/ 4842793 w 6448412"/>
              <a:gd name="connsiteY11" fmla="*/ 3927684 h 6920200"/>
              <a:gd name="connsiteX12" fmla="*/ 5477278 w 6448412"/>
              <a:gd name="connsiteY12" fmla="*/ 4488781 h 6920200"/>
              <a:gd name="connsiteX13" fmla="*/ 5800993 w 6448412"/>
              <a:gd name="connsiteY13" fmla="*/ 4792709 h 6920200"/>
              <a:gd name="connsiteX14" fmla="*/ 5904584 w 6448412"/>
              <a:gd name="connsiteY14" fmla="*/ 4886227 h 6920200"/>
              <a:gd name="connsiteX15" fmla="*/ 5930480 w 6448412"/>
              <a:gd name="connsiteY15" fmla="*/ 4897916 h 6920200"/>
              <a:gd name="connsiteX16" fmla="*/ 5930480 w 6448412"/>
              <a:gd name="connsiteY16" fmla="*/ 4956364 h 6920200"/>
              <a:gd name="connsiteX17" fmla="*/ 5930480 w 6448412"/>
              <a:gd name="connsiteY17" fmla="*/ 5108329 h 6920200"/>
              <a:gd name="connsiteX18" fmla="*/ 5930480 w 6448412"/>
              <a:gd name="connsiteY18" fmla="*/ 5552530 h 6920200"/>
              <a:gd name="connsiteX19" fmla="*/ 5930480 w 6448412"/>
              <a:gd name="connsiteY19" fmla="*/ 6300661 h 6920200"/>
              <a:gd name="connsiteX20" fmla="*/ 6336946 w 6448412"/>
              <a:gd name="connsiteY20" fmla="*/ 6885433 h 6920200"/>
              <a:gd name="connsiteX21" fmla="*/ 6448412 w 6448412"/>
              <a:gd name="connsiteY21" fmla="*/ 6920200 h 6920200"/>
              <a:gd name="connsiteX22" fmla="*/ 0 w 6448412"/>
              <a:gd name="connsiteY22" fmla="*/ 6920200 h 692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48412" h="6920200">
                <a:moveTo>
                  <a:pt x="0" y="0"/>
                </a:moveTo>
                <a:cubicBezTo>
                  <a:pt x="6435478" y="0"/>
                  <a:pt x="6435478" y="0"/>
                  <a:pt x="6435478" y="0"/>
                </a:cubicBezTo>
                <a:cubicBezTo>
                  <a:pt x="6215351" y="58446"/>
                  <a:pt x="6034071" y="222102"/>
                  <a:pt x="5956378" y="420823"/>
                </a:cubicBezTo>
                <a:cubicBezTo>
                  <a:pt x="5930480" y="514340"/>
                  <a:pt x="5930480" y="607855"/>
                  <a:pt x="5930480" y="701373"/>
                </a:cubicBezTo>
                <a:cubicBezTo>
                  <a:pt x="5930480" y="993612"/>
                  <a:pt x="5930480" y="1285851"/>
                  <a:pt x="5930480" y="1566398"/>
                </a:cubicBezTo>
                <a:cubicBezTo>
                  <a:pt x="5930480" y="1694982"/>
                  <a:pt x="5930480" y="1823569"/>
                  <a:pt x="5930480" y="1940464"/>
                </a:cubicBezTo>
                <a:cubicBezTo>
                  <a:pt x="5930480" y="1963843"/>
                  <a:pt x="5917532" y="1998912"/>
                  <a:pt x="5930480" y="2022290"/>
                </a:cubicBezTo>
                <a:cubicBezTo>
                  <a:pt x="5917532" y="2022290"/>
                  <a:pt x="5917532" y="2022290"/>
                  <a:pt x="5917532" y="2033981"/>
                </a:cubicBezTo>
                <a:cubicBezTo>
                  <a:pt x="5839839" y="2092427"/>
                  <a:pt x="5762146" y="2174254"/>
                  <a:pt x="5684458" y="2244391"/>
                </a:cubicBezTo>
                <a:cubicBezTo>
                  <a:pt x="5554971" y="2361286"/>
                  <a:pt x="5438432" y="2466492"/>
                  <a:pt x="5308946" y="2571699"/>
                </a:cubicBezTo>
                <a:cubicBezTo>
                  <a:pt x="5153560" y="2723662"/>
                  <a:pt x="4985231" y="2875626"/>
                  <a:pt x="4816899" y="3015901"/>
                </a:cubicBezTo>
                <a:cubicBezTo>
                  <a:pt x="4532026" y="3284760"/>
                  <a:pt x="4570872" y="3670513"/>
                  <a:pt x="4842793" y="3927684"/>
                </a:cubicBezTo>
                <a:cubicBezTo>
                  <a:pt x="5049973" y="4114716"/>
                  <a:pt x="5257151" y="4301749"/>
                  <a:pt x="5477278" y="4488781"/>
                </a:cubicBezTo>
                <a:cubicBezTo>
                  <a:pt x="5580866" y="4593987"/>
                  <a:pt x="5697405" y="4687503"/>
                  <a:pt x="5800993" y="4792709"/>
                </a:cubicBezTo>
                <a:cubicBezTo>
                  <a:pt x="5839839" y="4816089"/>
                  <a:pt x="5878685" y="4851158"/>
                  <a:pt x="5904584" y="4886227"/>
                </a:cubicBezTo>
                <a:cubicBezTo>
                  <a:pt x="5917532" y="4886227"/>
                  <a:pt x="5917532" y="4897916"/>
                  <a:pt x="5930480" y="4897916"/>
                </a:cubicBezTo>
                <a:cubicBezTo>
                  <a:pt x="5930480" y="4921295"/>
                  <a:pt x="5930480" y="4956364"/>
                  <a:pt x="5930480" y="4956364"/>
                </a:cubicBezTo>
                <a:cubicBezTo>
                  <a:pt x="5930480" y="5014810"/>
                  <a:pt x="5930480" y="5061568"/>
                  <a:pt x="5930480" y="5108329"/>
                </a:cubicBezTo>
                <a:cubicBezTo>
                  <a:pt x="5930480" y="5260292"/>
                  <a:pt x="5930480" y="5400567"/>
                  <a:pt x="5930480" y="5552530"/>
                </a:cubicBezTo>
                <a:cubicBezTo>
                  <a:pt x="5930480" y="5798009"/>
                  <a:pt x="5930480" y="6055180"/>
                  <a:pt x="5930480" y="6300661"/>
                </a:cubicBezTo>
                <a:cubicBezTo>
                  <a:pt x="5930480" y="6556367"/>
                  <a:pt x="6089101" y="6785227"/>
                  <a:pt x="6336946" y="6885433"/>
                </a:cubicBezTo>
                <a:lnTo>
                  <a:pt x="6448412" y="6920200"/>
                </a:lnTo>
                <a:lnTo>
                  <a:pt x="0" y="6920200"/>
                </a:lnTo>
                <a:close/>
              </a:path>
            </a:pathLst>
          </a:custGeom>
          <a:noFill/>
        </p:spPr>
      </p:pic>
      <p:sp>
        <p:nvSpPr>
          <p:cNvPr id="7" name="矩形 6"/>
          <p:cNvSpPr/>
          <p:nvPr>
            <p:custDataLst>
              <p:tags r:id="rId2"/>
            </p:custDataLst>
          </p:nvPr>
        </p:nvSpPr>
        <p:spPr>
          <a:xfrm>
            <a:off x="5817870" y="673100"/>
            <a:ext cx="2932430" cy="645160"/>
          </a:xfrm>
          <a:prstGeom prst="rect">
            <a:avLst/>
          </a:prstGeom>
        </p:spPr>
        <p:txBody>
          <a:bodyPr wrap="square">
            <a:spAutoFit/>
          </a:bodyPr>
          <a:lstStyle/>
          <a:p>
            <a:pPr algn="ctr"/>
            <a:r>
              <a:rPr lang="zh-CN" altLang="en-US" sz="3600" b="1" dirty="0">
                <a:solidFill>
                  <a:srgbClr val="4472C4"/>
                </a:solidFill>
                <a:latin typeface="微软雅黑" panose="020B0503020204020204" pitchFamily="34" charset="-122"/>
                <a:ea typeface="微软雅黑" panose="020B0503020204020204" pitchFamily="34" charset="-122"/>
                <a:sym typeface="Arial" panose="020B0604020202090204" pitchFamily="34" charset="0"/>
              </a:rPr>
              <a:t>产品及服务</a:t>
            </a:r>
            <a:endParaRPr lang="zh-CN" altLang="en-US" sz="3600" b="1" dirty="0">
              <a:solidFill>
                <a:srgbClr val="4472C4"/>
              </a:solidFill>
              <a:latin typeface="微软雅黑" panose="020B0503020204020204" pitchFamily="34" charset="-122"/>
              <a:ea typeface="微软雅黑" panose="020B0503020204020204" pitchFamily="34" charset="-122"/>
            </a:endParaRPr>
          </a:p>
        </p:txBody>
      </p:sp>
      <p:cxnSp>
        <p:nvCxnSpPr>
          <p:cNvPr id="85" name="直接连接符 84"/>
          <p:cNvCxnSpPr/>
          <p:nvPr/>
        </p:nvCxnSpPr>
        <p:spPr>
          <a:xfrm>
            <a:off x="5545612" y="1859182"/>
            <a:ext cx="0" cy="1148595"/>
          </a:xfrm>
          <a:prstGeom prst="line">
            <a:avLst/>
          </a:prstGeom>
          <a:ln w="19050">
            <a:solidFill>
              <a:srgbClr val="4472C4"/>
            </a:solidFill>
          </a:ln>
        </p:spPr>
        <p:style>
          <a:lnRef idx="1">
            <a:schemeClr val="accent1"/>
          </a:lnRef>
          <a:fillRef idx="0">
            <a:schemeClr val="accent1"/>
          </a:fillRef>
          <a:effectRef idx="0">
            <a:schemeClr val="accent1"/>
          </a:effectRef>
          <a:fontRef idx="minor">
            <a:schemeClr val="tx1"/>
          </a:fontRef>
        </p:style>
      </p:cxnSp>
      <p:sp>
        <p:nvSpPr>
          <p:cNvPr id="88" name="椭圆 87"/>
          <p:cNvSpPr/>
          <p:nvPr/>
        </p:nvSpPr>
        <p:spPr>
          <a:xfrm>
            <a:off x="5474820" y="1717490"/>
            <a:ext cx="141584" cy="141584"/>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0" name="直接连接符 89"/>
          <p:cNvCxnSpPr/>
          <p:nvPr/>
        </p:nvCxnSpPr>
        <p:spPr>
          <a:xfrm>
            <a:off x="5546247" y="3149361"/>
            <a:ext cx="0" cy="1148595"/>
          </a:xfrm>
          <a:prstGeom prst="line">
            <a:avLst/>
          </a:prstGeom>
          <a:ln w="19050">
            <a:solidFill>
              <a:srgbClr val="4472C4"/>
            </a:solidFill>
          </a:ln>
        </p:spPr>
        <p:style>
          <a:lnRef idx="1">
            <a:schemeClr val="accent1"/>
          </a:lnRef>
          <a:fillRef idx="0">
            <a:schemeClr val="accent1"/>
          </a:fillRef>
          <a:effectRef idx="0">
            <a:schemeClr val="accent1"/>
          </a:effectRef>
          <a:fontRef idx="minor">
            <a:schemeClr val="tx1"/>
          </a:fontRef>
        </p:style>
      </p:cxnSp>
      <p:sp>
        <p:nvSpPr>
          <p:cNvPr id="91" name="椭圆 90"/>
          <p:cNvSpPr/>
          <p:nvPr/>
        </p:nvSpPr>
        <p:spPr>
          <a:xfrm rot="15900000">
            <a:off x="5471645" y="3001954"/>
            <a:ext cx="141584" cy="141584"/>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2" name="直接连接符 91"/>
          <p:cNvCxnSpPr/>
          <p:nvPr/>
        </p:nvCxnSpPr>
        <p:spPr>
          <a:xfrm>
            <a:off x="5545612" y="4453510"/>
            <a:ext cx="0" cy="1148595"/>
          </a:xfrm>
          <a:prstGeom prst="line">
            <a:avLst/>
          </a:prstGeom>
          <a:ln w="19050">
            <a:solidFill>
              <a:srgbClr val="4472C4"/>
            </a:solidFill>
          </a:ln>
        </p:spPr>
        <p:style>
          <a:lnRef idx="1">
            <a:schemeClr val="accent1"/>
          </a:lnRef>
          <a:fillRef idx="0">
            <a:schemeClr val="accent1"/>
          </a:fillRef>
          <a:effectRef idx="0">
            <a:schemeClr val="accent1"/>
          </a:effectRef>
          <a:fontRef idx="minor">
            <a:schemeClr val="tx1"/>
          </a:fontRef>
        </p:style>
      </p:cxnSp>
      <p:sp>
        <p:nvSpPr>
          <p:cNvPr id="93" name="椭圆 92"/>
          <p:cNvSpPr/>
          <p:nvPr/>
        </p:nvSpPr>
        <p:spPr>
          <a:xfrm>
            <a:off x="5482440" y="4304833"/>
            <a:ext cx="141584" cy="141584"/>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5" name="直接连接符 94"/>
          <p:cNvCxnSpPr/>
          <p:nvPr/>
        </p:nvCxnSpPr>
        <p:spPr>
          <a:xfrm>
            <a:off x="5545612" y="5748661"/>
            <a:ext cx="0" cy="1148595"/>
          </a:xfrm>
          <a:prstGeom prst="line">
            <a:avLst/>
          </a:prstGeom>
          <a:ln w="19050">
            <a:solidFill>
              <a:srgbClr val="4472C4"/>
            </a:solidFill>
          </a:ln>
        </p:spPr>
        <p:style>
          <a:lnRef idx="1">
            <a:schemeClr val="accent1"/>
          </a:lnRef>
          <a:fillRef idx="0">
            <a:schemeClr val="accent1"/>
          </a:fillRef>
          <a:effectRef idx="0">
            <a:schemeClr val="accent1"/>
          </a:effectRef>
          <a:fontRef idx="minor">
            <a:schemeClr val="tx1"/>
          </a:fontRef>
        </p:style>
      </p:cxnSp>
      <p:sp>
        <p:nvSpPr>
          <p:cNvPr id="96" name="椭圆 95"/>
          <p:cNvSpPr/>
          <p:nvPr/>
        </p:nvSpPr>
        <p:spPr>
          <a:xfrm>
            <a:off x="5482440" y="5608982"/>
            <a:ext cx="141584" cy="141584"/>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矩形 96"/>
          <p:cNvSpPr/>
          <p:nvPr/>
        </p:nvSpPr>
        <p:spPr>
          <a:xfrm>
            <a:off x="5742940" y="1602740"/>
            <a:ext cx="5819775" cy="1647190"/>
          </a:xfrm>
          <a:prstGeom prst="rect">
            <a:avLst/>
          </a:prstGeom>
        </p:spPr>
        <p:txBody>
          <a:bodyPr wrap="square">
            <a:noAutofit/>
          </a:bodyPr>
          <a:lstStyle/>
          <a:p>
            <a:r>
              <a:rPr lang="en-US" altLang="zh-CN" sz="1600" b="1">
                <a:latin typeface="SimSong Regular" panose="02020300000000000000" charset="-122"/>
                <a:ea typeface="SimSong Regular" panose="02020300000000000000" charset="-122"/>
                <a:cs typeface="SimSong Regular" panose="02020300000000000000" charset="-122"/>
                <a:sym typeface="+mn-ea"/>
              </a:rPr>
              <a:t>1.CCD</a:t>
            </a:r>
            <a:r>
              <a:rPr lang="zh-CN" altLang="en-US" sz="1600" b="1">
                <a:latin typeface="SimSong Regular" panose="02020300000000000000" charset="-122"/>
                <a:ea typeface="SimSong Regular" panose="02020300000000000000" charset="-122"/>
                <a:cs typeface="SimSong Regular" panose="02020300000000000000" charset="-122"/>
                <a:sym typeface="+mn-ea"/>
              </a:rPr>
              <a:t>进出口贸易数据库</a:t>
            </a:r>
            <a:endParaRPr lang="zh-CN" altLang="en-US" sz="1600" b="1">
              <a:latin typeface="SimSong Regular" panose="02020300000000000000" charset="-122"/>
              <a:ea typeface="SimSong Regular" panose="02020300000000000000" charset="-122"/>
              <a:cs typeface="SimSong Regular" panose="02020300000000000000" charset="-122"/>
            </a:endParaRPr>
          </a:p>
          <a:p>
            <a:pPr marL="742950" lvl="1" indent="-285750" algn="l">
              <a:lnSpc>
                <a:spcPts val="2000"/>
              </a:lnSpc>
              <a:spcBef>
                <a:spcPts val="0"/>
              </a:spcBef>
              <a:buClrTx/>
              <a:buSzTx/>
              <a:buFont typeface="Wingdings" panose="05000000000000000000" charset="0"/>
              <a:buChar char=""/>
              <a:defRPr/>
            </a:pPr>
            <a:r>
              <a:rPr lang="zh-CN" altLang="en-US" sz="1400" b="1" dirty="0">
                <a:solidFill>
                  <a:srgbClr val="FF0000"/>
                </a:solidFill>
                <a:latin typeface="SimSong Bold" panose="02020300000000000000" charset="-122"/>
                <a:ea typeface="SimSong Bold" panose="02020300000000000000" charset="-122"/>
                <a:cs typeface="SimSong Regular" panose="02020300000000000000" charset="-122"/>
                <a:sym typeface="+mn-ea"/>
              </a:rPr>
              <a:t>数据年限：</a:t>
            </a:r>
            <a:r>
              <a:rPr lang="zh-CN" altLang="en-US" sz="1400" dirty="0">
                <a:solidFill>
                  <a:schemeClr val="bg2">
                    <a:lumMod val="25000"/>
                  </a:schemeClr>
                </a:solidFill>
                <a:latin typeface="SimSong Regular" panose="02020300000000000000" charset="-122"/>
                <a:ea typeface="SimSong Regular" panose="02020300000000000000" charset="-122"/>
                <a:cs typeface="SimSong Regular" panose="02020300000000000000" charset="-122"/>
                <a:sym typeface="+mn-ea"/>
              </a:rPr>
              <a:t>1994.1.1至现在</a:t>
            </a:r>
            <a:endParaRPr lang="zh-CN" altLang="en-US" sz="1400" dirty="0">
              <a:solidFill>
                <a:schemeClr val="bg1">
                  <a:lumMod val="50000"/>
                </a:schemeClr>
              </a:solidFill>
              <a:latin typeface="SimSong Regular" panose="02020300000000000000" charset="-122"/>
              <a:ea typeface="SimSong Regular" panose="02020300000000000000" charset="-122"/>
              <a:cs typeface="SimSong Regular" panose="02020300000000000000" charset="-122"/>
              <a:sym typeface="+mn-ea"/>
            </a:endParaRPr>
          </a:p>
          <a:p>
            <a:pPr marL="742950" lvl="1" indent="-285750" algn="l">
              <a:lnSpc>
                <a:spcPts val="2000"/>
              </a:lnSpc>
              <a:spcBef>
                <a:spcPts val="0"/>
              </a:spcBef>
              <a:buClrTx/>
              <a:buSzTx/>
              <a:buFont typeface="Wingdings" panose="05000000000000000000" charset="0"/>
              <a:buChar char=""/>
              <a:defRPr/>
            </a:pPr>
            <a:r>
              <a:rPr lang="zh-CN" altLang="en-US" sz="1400" b="1" dirty="0">
                <a:solidFill>
                  <a:srgbClr val="FF0000"/>
                </a:solidFill>
                <a:latin typeface="SimSong Bold" panose="02020300000000000000" charset="-122"/>
                <a:ea typeface="SimSong Bold" panose="02020300000000000000" charset="-122"/>
                <a:cs typeface="SimSong Regular" panose="02020300000000000000" charset="-122"/>
                <a:sym typeface="+mn-ea"/>
              </a:rPr>
              <a:t>数据变量：</a:t>
            </a:r>
            <a:r>
              <a:rPr lang="zh-CN" altLang="en-US" sz="1400" b="1" dirty="0">
                <a:latin typeface="SimSong Regular" panose="02020300000000000000" charset="-122"/>
                <a:ea typeface="SimSong Regular" panose="02020300000000000000" charset="-122"/>
                <a:cs typeface="SimSong Regular" panose="02020300000000000000" charset="-122"/>
                <a:sym typeface="+mn-ea"/>
              </a:rPr>
              <a:t>变量</a:t>
            </a:r>
            <a:r>
              <a:rPr lang="zh-CN" altLang="en-US" sz="1400" dirty="0">
                <a:solidFill>
                  <a:schemeClr val="bg2">
                    <a:lumMod val="25000"/>
                  </a:schemeClr>
                </a:solidFill>
                <a:latin typeface="SimSong Regular" panose="02020300000000000000" charset="-122"/>
                <a:ea typeface="SimSong Regular" panose="02020300000000000000" charset="-122"/>
                <a:cs typeface="SimSong Regular" panose="02020300000000000000" charset="-122"/>
                <a:sym typeface="+mn-ea"/>
              </a:rPr>
              <a:t>完备且包括</a:t>
            </a:r>
            <a:r>
              <a:rPr lang="zh-CN" altLang="en-US" sz="1400" b="1" dirty="0">
                <a:latin typeface="SimSong Regular" panose="02020300000000000000" charset="-122"/>
                <a:ea typeface="SimSong Regular" panose="02020300000000000000" charset="-122"/>
                <a:cs typeface="SimSong Regular" panose="02020300000000000000" charset="-122"/>
                <a:sym typeface="+mn-ea"/>
              </a:rPr>
              <a:t>独有</a:t>
            </a:r>
            <a:r>
              <a:rPr lang="zh-CN" altLang="en-US" sz="1400" dirty="0">
                <a:solidFill>
                  <a:schemeClr val="bg2">
                    <a:lumMod val="25000"/>
                  </a:schemeClr>
                </a:solidFill>
                <a:latin typeface="SimSong Regular" panose="02020300000000000000" charset="-122"/>
                <a:ea typeface="SimSong Regular" panose="02020300000000000000" charset="-122"/>
                <a:cs typeface="SimSong Regular" panose="02020300000000000000" charset="-122"/>
                <a:sym typeface="+mn-ea"/>
              </a:rPr>
              <a:t>的关键字段信息</a:t>
            </a:r>
            <a:endParaRPr lang="zh-CN" altLang="en-US" sz="1400" dirty="0">
              <a:solidFill>
                <a:schemeClr val="bg1">
                  <a:lumMod val="50000"/>
                </a:schemeClr>
              </a:solidFill>
              <a:latin typeface="SimSong Regular" panose="02020300000000000000" charset="-122"/>
              <a:ea typeface="SimSong Regular" panose="02020300000000000000" charset="-122"/>
              <a:cs typeface="SimSong Regular" panose="02020300000000000000" charset="-122"/>
              <a:sym typeface="+mn-ea"/>
            </a:endParaRPr>
          </a:p>
          <a:p>
            <a:pPr marL="742950" lvl="1" indent="-285750" algn="l">
              <a:lnSpc>
                <a:spcPts val="2000"/>
              </a:lnSpc>
              <a:spcBef>
                <a:spcPts val="0"/>
              </a:spcBef>
              <a:buClrTx/>
              <a:buSzTx/>
              <a:buFont typeface="Wingdings" panose="05000000000000000000" charset="0"/>
              <a:buChar char=""/>
              <a:defRPr/>
            </a:pPr>
            <a:r>
              <a:rPr lang="zh-CN" altLang="en-US" sz="1400" b="1" dirty="0">
                <a:solidFill>
                  <a:srgbClr val="FF0000"/>
                </a:solidFill>
                <a:latin typeface="SimSong Bold" panose="02020300000000000000" charset="-122"/>
                <a:ea typeface="SimSong Bold" panose="02020300000000000000" charset="-122"/>
                <a:cs typeface="SimSong Regular" panose="02020300000000000000" charset="-122"/>
                <a:sym typeface="+mn-ea"/>
              </a:rPr>
              <a:t>更新频率：</a:t>
            </a:r>
            <a:r>
              <a:rPr lang="zh-CN" altLang="en-US" sz="1400" dirty="0">
                <a:solidFill>
                  <a:schemeClr val="bg2">
                    <a:lumMod val="25000"/>
                  </a:schemeClr>
                </a:solidFill>
                <a:latin typeface="SimSong Regular" panose="02020300000000000000" charset="-122"/>
                <a:ea typeface="SimSong Regular" panose="02020300000000000000" charset="-122"/>
                <a:cs typeface="SimSong Regular" panose="02020300000000000000" charset="-122"/>
                <a:sym typeface="+mn-ea"/>
              </a:rPr>
              <a:t>月度更新</a:t>
            </a:r>
            <a:endParaRPr lang="zh-CN" altLang="en-US" sz="1400" dirty="0">
              <a:solidFill>
                <a:schemeClr val="bg2">
                  <a:lumMod val="25000"/>
                </a:schemeClr>
              </a:solidFill>
              <a:latin typeface="SimSong Regular" panose="02020300000000000000" charset="-122"/>
              <a:ea typeface="SimSong Regular" panose="02020300000000000000" charset="-122"/>
              <a:cs typeface="SimSong Regular" panose="02020300000000000000" charset="-122"/>
              <a:sym typeface="+mn-ea"/>
            </a:endParaRPr>
          </a:p>
          <a:p>
            <a:pPr marL="742950" lvl="1" indent="-285750" algn="l">
              <a:lnSpc>
                <a:spcPts val="2000"/>
              </a:lnSpc>
              <a:spcBef>
                <a:spcPts val="0"/>
              </a:spcBef>
              <a:buClrTx/>
              <a:buSzTx/>
              <a:buFont typeface="Wingdings" panose="05000000000000000000" charset="0"/>
              <a:buChar char=""/>
              <a:defRPr/>
            </a:pPr>
            <a:r>
              <a:rPr lang="zh-CN" altLang="en-US" sz="1400" b="1" dirty="0">
                <a:solidFill>
                  <a:srgbClr val="FF0000"/>
                </a:solidFill>
                <a:latin typeface="SimSong Bold" panose="02020300000000000000" charset="-122"/>
                <a:ea typeface="SimSong Bold" panose="02020300000000000000" charset="-122"/>
                <a:cs typeface="SimSong Regular" panose="02020300000000000000" charset="-122"/>
                <a:sym typeface="+mn-ea"/>
              </a:rPr>
              <a:t>数据完善：</a:t>
            </a:r>
            <a:r>
              <a:rPr lang="zh-CN" altLang="en-US" sz="1400" b="1" dirty="0">
                <a:latin typeface="SimSong Regular" panose="02020300000000000000" charset="-122"/>
                <a:ea typeface="SimSong Regular" panose="02020300000000000000" charset="-122"/>
                <a:cs typeface="SimSong Regular" panose="02020300000000000000" charset="-122"/>
                <a:sym typeface="+mn-ea"/>
              </a:rPr>
              <a:t>企业</a:t>
            </a:r>
            <a:r>
              <a:rPr lang="zh-CN" altLang="en-US" sz="1400" dirty="0">
                <a:solidFill>
                  <a:schemeClr val="bg2">
                    <a:lumMod val="25000"/>
                  </a:schemeClr>
                </a:solidFill>
                <a:latin typeface="SimSong Regular" panose="02020300000000000000" charset="-122"/>
                <a:ea typeface="SimSong Regular" panose="02020300000000000000" charset="-122"/>
                <a:cs typeface="SimSong Regular" panose="02020300000000000000" charset="-122"/>
                <a:sym typeface="+mn-ea"/>
              </a:rPr>
              <a:t>级数据2018.3</a:t>
            </a:r>
            <a:r>
              <a:rPr lang="zh-CN" altLang="en-US" sz="1400" dirty="0">
                <a:solidFill>
                  <a:schemeClr val="bg1">
                    <a:lumMod val="50000"/>
                  </a:schemeClr>
                </a:solidFill>
                <a:latin typeface="SimSong Regular" panose="02020300000000000000" charset="-122"/>
                <a:ea typeface="SimSong Regular" panose="02020300000000000000" charset="-122"/>
                <a:cs typeface="SimSong Regular" panose="02020300000000000000" charset="-122"/>
                <a:sym typeface="+mn-ea"/>
              </a:rPr>
              <a:t>，</a:t>
            </a:r>
            <a:r>
              <a:rPr lang="zh-CN" altLang="en-US" sz="1400" b="1" dirty="0">
                <a:latin typeface="SimSong Regular" panose="02020300000000000000" charset="-122"/>
                <a:ea typeface="SimSong Regular" panose="02020300000000000000" charset="-122"/>
                <a:cs typeface="SimSong Regular" panose="02020300000000000000" charset="-122"/>
                <a:sym typeface="+mn-ea"/>
              </a:rPr>
              <a:t>城市层面</a:t>
            </a:r>
            <a:r>
              <a:rPr lang="zh-CN" altLang="en-US" sz="1400" dirty="0">
                <a:solidFill>
                  <a:schemeClr val="bg2">
                    <a:lumMod val="25000"/>
                  </a:schemeClr>
                </a:solidFill>
                <a:latin typeface="SimSong Regular" panose="02020300000000000000" charset="-122"/>
                <a:ea typeface="SimSong Regular" panose="02020300000000000000" charset="-122"/>
                <a:cs typeface="SimSong Regular" panose="02020300000000000000" charset="-122"/>
                <a:sym typeface="+mn-ea"/>
              </a:rPr>
              <a:t>数到2020.</a:t>
            </a:r>
            <a:r>
              <a:rPr lang="en-US" altLang="zh-CN" sz="1400" dirty="0">
                <a:solidFill>
                  <a:schemeClr val="bg2">
                    <a:lumMod val="25000"/>
                  </a:schemeClr>
                </a:solidFill>
                <a:latin typeface="SimSong Regular" panose="02020300000000000000" charset="-122"/>
                <a:ea typeface="SimSong Regular" panose="02020300000000000000" charset="-122"/>
                <a:cs typeface="SimSong Regular" panose="02020300000000000000" charset="-122"/>
                <a:sym typeface="+mn-ea"/>
              </a:rPr>
              <a:t>7</a:t>
            </a:r>
            <a:endParaRPr lang="en-US" altLang="zh-CN" sz="1400" dirty="0">
              <a:solidFill>
                <a:schemeClr val="bg2">
                  <a:lumMod val="25000"/>
                </a:schemeClr>
              </a:solidFill>
              <a:latin typeface="SimSong Regular" panose="02020300000000000000" charset="-122"/>
              <a:ea typeface="SimSong Regular" panose="02020300000000000000" charset="-122"/>
              <a:cs typeface="SimSong Regular" panose="02020300000000000000" charset="-122"/>
              <a:sym typeface="+mn-ea"/>
            </a:endParaRPr>
          </a:p>
          <a:p>
            <a:pPr marL="742950" lvl="1" indent="-285750" algn="l">
              <a:lnSpc>
                <a:spcPts val="2000"/>
              </a:lnSpc>
              <a:spcBef>
                <a:spcPts val="0"/>
              </a:spcBef>
              <a:buClrTx/>
              <a:buSzTx/>
              <a:buFont typeface="Wingdings" panose="05000000000000000000" charset="0"/>
              <a:buChar char=""/>
              <a:defRPr/>
            </a:pPr>
            <a:r>
              <a:rPr lang="zh-CN" altLang="en-US" sz="1400" b="1" dirty="0">
                <a:solidFill>
                  <a:srgbClr val="FF0000"/>
                </a:solidFill>
                <a:latin typeface="SimSong Bold" panose="02020300000000000000" charset="-122"/>
                <a:ea typeface="SimSong Bold" panose="02020300000000000000" charset="-122"/>
                <a:cs typeface="SimSong Regular" panose="02020300000000000000" charset="-122"/>
                <a:sym typeface="+mn-ea"/>
              </a:rPr>
              <a:t>数据精准：</a:t>
            </a:r>
            <a:r>
              <a:rPr lang="zh-CN" altLang="en-US" sz="1400" dirty="0">
                <a:solidFill>
                  <a:schemeClr val="bg2">
                    <a:lumMod val="25000"/>
                  </a:schemeClr>
                </a:solidFill>
                <a:latin typeface="SimSong Regular" panose="02020300000000000000" charset="-122"/>
                <a:ea typeface="SimSong Regular" panose="02020300000000000000" charset="-122"/>
                <a:cs typeface="SimSong Regular" panose="02020300000000000000" charset="-122"/>
                <a:sym typeface="+mn-ea"/>
              </a:rPr>
              <a:t>海关一首数据</a:t>
            </a:r>
            <a:r>
              <a:rPr lang="zh-CN" altLang="en-US" sz="1400" dirty="0">
                <a:solidFill>
                  <a:schemeClr val="bg1">
                    <a:lumMod val="50000"/>
                  </a:schemeClr>
                </a:solidFill>
                <a:latin typeface="SimSong Regular" panose="02020300000000000000" charset="-122"/>
                <a:ea typeface="SimSong Regular" panose="02020300000000000000" charset="-122"/>
                <a:cs typeface="SimSong Regular" panose="02020300000000000000" charset="-122"/>
                <a:sym typeface="+mn-ea"/>
              </a:rPr>
              <a:t>，</a:t>
            </a:r>
            <a:r>
              <a:rPr lang="zh-CN" altLang="en-US" sz="1400" b="1" dirty="0">
                <a:latin typeface="SimSong Regular" panose="02020300000000000000" charset="-122"/>
                <a:ea typeface="SimSong Regular" panose="02020300000000000000" charset="-122"/>
                <a:cs typeface="SimSong Regular" panose="02020300000000000000" charset="-122"/>
                <a:sym typeface="+mn-ea"/>
              </a:rPr>
              <a:t>精</a:t>
            </a:r>
            <a:r>
              <a:rPr lang="en-US" altLang="zh-CN" sz="1400" b="1" dirty="0">
                <a:latin typeface="SimSong Regular" panose="02020300000000000000" charset="-122"/>
                <a:ea typeface="SimSong Regular" panose="02020300000000000000" charset="-122"/>
                <a:cs typeface="SimSong Regular" panose="02020300000000000000" charset="-122"/>
                <a:sym typeface="+mn-ea"/>
              </a:rPr>
              <a:t> </a:t>
            </a:r>
            <a:r>
              <a:rPr lang="zh-CN" altLang="en-US" sz="1400" b="1" dirty="0">
                <a:latin typeface="SimSong Regular" panose="02020300000000000000" charset="-122"/>
                <a:ea typeface="SimSong Regular" panose="02020300000000000000" charset="-122"/>
                <a:cs typeface="SimSong Regular" panose="02020300000000000000" charset="-122"/>
                <a:sym typeface="+mn-ea"/>
              </a:rPr>
              <a:t>准</a:t>
            </a:r>
            <a:r>
              <a:rPr lang="en-US" altLang="zh-CN" sz="1400" b="1" dirty="0">
                <a:latin typeface="SimSong Regular" panose="02020300000000000000" charset="-122"/>
                <a:ea typeface="SimSong Regular" panose="02020300000000000000" charset="-122"/>
                <a:cs typeface="SimSong Regular" panose="02020300000000000000" charset="-122"/>
                <a:sym typeface="+mn-ea"/>
              </a:rPr>
              <a:t> </a:t>
            </a:r>
            <a:r>
              <a:rPr lang="zh-CN" altLang="en-US" sz="1400" b="1" dirty="0">
                <a:latin typeface="SimSong Regular" panose="02020300000000000000" charset="-122"/>
                <a:ea typeface="SimSong Regular" panose="02020300000000000000" charset="-122"/>
                <a:cs typeface="SimSong Regular" panose="02020300000000000000" charset="-122"/>
                <a:sym typeface="+mn-ea"/>
              </a:rPr>
              <a:t>全</a:t>
            </a:r>
            <a:endParaRPr lang="zh-CN" altLang="en-US" sz="1400" b="1" dirty="0">
              <a:solidFill>
                <a:schemeClr val="tx1"/>
              </a:solidFill>
              <a:latin typeface="SimSong Regular" panose="02020300000000000000" charset="-122"/>
              <a:ea typeface="SimSong Regular" panose="02020300000000000000" charset="-122"/>
              <a:cs typeface="SimSong Regular" panose="02020300000000000000" charset="-122"/>
            </a:endParaRPr>
          </a:p>
          <a:p>
            <a:endParaRPr lang="en-US" altLang="zh-CN" sz="1400" dirty="0">
              <a:solidFill>
                <a:srgbClr val="4472C4"/>
              </a:solidFill>
              <a:latin typeface="SimSong Regular" panose="02020300000000000000" charset="-122"/>
              <a:ea typeface="SimSong Regular" panose="02020300000000000000" charset="-122"/>
              <a:cs typeface="SimSong Regular" panose="02020300000000000000" charset="-122"/>
              <a:sym typeface="Arial" panose="020B0604020202090204" pitchFamily="34" charset="0"/>
            </a:endParaRPr>
          </a:p>
        </p:txBody>
      </p:sp>
      <p:sp>
        <p:nvSpPr>
          <p:cNvPr id="99" name="矩形 98"/>
          <p:cNvSpPr/>
          <p:nvPr/>
        </p:nvSpPr>
        <p:spPr>
          <a:xfrm>
            <a:off x="5742940" y="3326130"/>
            <a:ext cx="5576570" cy="2098040"/>
          </a:xfrm>
          <a:prstGeom prst="rect">
            <a:avLst/>
          </a:prstGeom>
        </p:spPr>
        <p:txBody>
          <a:bodyPr wrap="square">
            <a:noAutofit/>
          </a:bodyPr>
          <a:lstStyle/>
          <a:p>
            <a:r>
              <a:rPr lang="en-US" altLang="zh-CN" b="1">
                <a:latin typeface="SimSong Bold" panose="02020300000000000000" charset="-122"/>
                <a:ea typeface="SimSong Bold" panose="02020300000000000000" charset="-122"/>
                <a:cs typeface="SimSong Bold" panose="02020300000000000000" charset="-122"/>
                <a:sym typeface="+mn-ea"/>
              </a:rPr>
              <a:t>2.CCD</a:t>
            </a:r>
            <a:r>
              <a:rPr lang="zh-CN" altLang="en-US" b="1">
                <a:latin typeface="SimSong Bold" panose="02020300000000000000" charset="-122"/>
                <a:ea typeface="SimSong Bold" panose="02020300000000000000" charset="-122"/>
                <a:cs typeface="SimSong Bold" panose="02020300000000000000" charset="-122"/>
                <a:sym typeface="+mn-ea"/>
              </a:rPr>
              <a:t>银联商务数据库</a:t>
            </a:r>
            <a:endParaRPr lang="zh-CN" altLang="en-US" b="1">
              <a:latin typeface="SimSong Bold" panose="02020300000000000000" charset="-122"/>
              <a:ea typeface="SimSong Bold" panose="02020300000000000000" charset="-122"/>
              <a:cs typeface="SimSong Bold" panose="02020300000000000000" charset="-122"/>
            </a:endParaRPr>
          </a:p>
          <a:p>
            <a:pPr marL="742950" lvl="1" indent="-285750" algn="l">
              <a:lnSpc>
                <a:spcPts val="2000"/>
              </a:lnSpc>
              <a:spcBef>
                <a:spcPts val="0"/>
              </a:spcBef>
              <a:buClrTx/>
              <a:buSzTx/>
              <a:buFont typeface="Wingdings" panose="05000000000000000000" charset="0"/>
              <a:buChar char=""/>
              <a:defRPr/>
            </a:pPr>
            <a:r>
              <a:rPr lang="zh-CN" altLang="en-US" sz="1400" b="1" dirty="0">
                <a:solidFill>
                  <a:srgbClr val="FF0000"/>
                </a:solidFill>
                <a:latin typeface="SimSong Bold" panose="02020300000000000000" charset="-122"/>
                <a:ea typeface="SimSong Bold" panose="02020300000000000000" charset="-122"/>
                <a:cs typeface="SimSong Regular" panose="02020300000000000000" charset="-122"/>
                <a:sym typeface="FZHei-B01S" panose="02010601030101010101" pitchFamily="2" charset="-122"/>
              </a:rPr>
              <a:t>数据年限：</a:t>
            </a:r>
            <a:r>
              <a:rPr lang="zh-CN" altLang="en-US" sz="1400" dirty="0">
                <a:solidFill>
                  <a:schemeClr val="bg2">
                    <a:lumMod val="25000"/>
                  </a:schemeClr>
                </a:solidFill>
                <a:latin typeface="SimSong Regular" panose="02020300000000000000" charset="-122"/>
                <a:ea typeface="SimSong Regular" panose="02020300000000000000" charset="-122"/>
                <a:cs typeface="SimSong Regular" panose="02020300000000000000" charset="-122"/>
                <a:sym typeface="FZHei-B01S" panose="02010601030101010101" pitchFamily="2" charset="-122"/>
              </a:rPr>
              <a:t>2013-至今</a:t>
            </a:r>
            <a:endParaRPr lang="zh-CN" altLang="en-US" sz="1400" b="1" dirty="0">
              <a:solidFill>
                <a:srgbClr val="FF0000"/>
              </a:solidFill>
              <a:latin typeface="SimSong Bold" panose="02020300000000000000" charset="-122"/>
              <a:ea typeface="SimSong Bold" panose="02020300000000000000" charset="-122"/>
              <a:cs typeface="SimSong Regular" panose="02020300000000000000" charset="-122"/>
              <a:sym typeface="FZHei-B01S" panose="02010601030101010101" pitchFamily="2" charset="-122"/>
            </a:endParaRPr>
          </a:p>
          <a:p>
            <a:pPr marL="742950" lvl="1" indent="-285750" algn="l">
              <a:lnSpc>
                <a:spcPts val="2000"/>
              </a:lnSpc>
              <a:spcBef>
                <a:spcPts val="0"/>
              </a:spcBef>
              <a:buClrTx/>
              <a:buSzTx/>
              <a:buFont typeface="Wingdings" panose="05000000000000000000" charset="0"/>
              <a:buChar char=""/>
              <a:defRPr/>
            </a:pPr>
            <a:r>
              <a:rPr lang="zh-CN" altLang="en-US" sz="1400" b="1" dirty="0">
                <a:solidFill>
                  <a:srgbClr val="FF0000"/>
                </a:solidFill>
                <a:latin typeface="SimSong Bold" panose="02020300000000000000" charset="-122"/>
                <a:ea typeface="SimSong Bold" panose="02020300000000000000" charset="-122"/>
                <a:cs typeface="SimSong Regular" panose="02020300000000000000" charset="-122"/>
                <a:sym typeface="FZHei-B01S" panose="02010601030101010101" pitchFamily="2" charset="-122"/>
              </a:rPr>
              <a:t>数据字段：</a:t>
            </a:r>
            <a:r>
              <a:rPr lang="zh-CN" altLang="en-US" sz="1400" dirty="0">
                <a:solidFill>
                  <a:schemeClr val="bg2">
                    <a:lumMod val="25000"/>
                  </a:schemeClr>
                </a:solidFill>
                <a:latin typeface="SimSong Regular" panose="02020300000000000000" charset="-122"/>
                <a:ea typeface="SimSong Regular" panose="02020300000000000000" charset="-122"/>
                <a:cs typeface="SimSong Regular" panose="02020300000000000000" charset="-122"/>
                <a:sym typeface="FZHei-B01S" panose="02010601030101010101" pitchFamily="2" charset="-122"/>
              </a:rPr>
              <a:t>字段全面，微观数据服务</a:t>
            </a:r>
            <a:endParaRPr lang="zh-CN" altLang="en-US" sz="1400" b="1" dirty="0">
              <a:solidFill>
                <a:srgbClr val="FF0000"/>
              </a:solidFill>
              <a:latin typeface="SimSong Bold" panose="02020300000000000000" charset="-122"/>
              <a:ea typeface="SimSong Bold" panose="02020300000000000000" charset="-122"/>
              <a:cs typeface="SimSong Regular" panose="02020300000000000000" charset="-122"/>
              <a:sym typeface="FZHei-B01S" panose="02010601030101010101" pitchFamily="2" charset="-122"/>
            </a:endParaRPr>
          </a:p>
          <a:p>
            <a:pPr marL="742950" lvl="1" indent="-285750" algn="l">
              <a:lnSpc>
                <a:spcPts val="2000"/>
              </a:lnSpc>
              <a:spcBef>
                <a:spcPts val="0"/>
              </a:spcBef>
              <a:buClrTx/>
              <a:buSzTx/>
              <a:buFont typeface="Wingdings" panose="05000000000000000000" charset="0"/>
              <a:buChar char=""/>
              <a:defRPr/>
            </a:pPr>
            <a:r>
              <a:rPr lang="zh-CN" altLang="en-US" sz="1400" b="1" dirty="0">
                <a:solidFill>
                  <a:srgbClr val="FF0000"/>
                </a:solidFill>
                <a:latin typeface="SimSong Bold" panose="02020300000000000000" charset="-122"/>
                <a:ea typeface="SimSong Bold" panose="02020300000000000000" charset="-122"/>
                <a:cs typeface="SimSong Regular" panose="02020300000000000000" charset="-122"/>
                <a:sym typeface="FZHei-B01S" panose="02010601030101010101" pitchFamily="2" charset="-122"/>
              </a:rPr>
              <a:t>数据来源：</a:t>
            </a:r>
            <a:r>
              <a:rPr lang="zh-CN" altLang="en-US" sz="1400" dirty="0">
                <a:solidFill>
                  <a:schemeClr val="bg2">
                    <a:lumMod val="25000"/>
                  </a:schemeClr>
                </a:solidFill>
                <a:latin typeface="SimSong Regular" panose="02020300000000000000" charset="-122"/>
                <a:ea typeface="SimSong Regular" panose="02020300000000000000" charset="-122"/>
                <a:cs typeface="SimSong Regular" panose="02020300000000000000" charset="-122"/>
                <a:sym typeface="FZHei-B01S" panose="02010601030101010101" pitchFamily="2" charset="-122"/>
              </a:rPr>
              <a:t>上海银联商务有限公</a:t>
            </a:r>
            <a:endParaRPr lang="zh-CN" altLang="en-US" sz="1400" dirty="0">
              <a:solidFill>
                <a:schemeClr val="bg2">
                  <a:lumMod val="25000"/>
                </a:schemeClr>
              </a:solidFill>
              <a:latin typeface="SimSong Regular" panose="02020300000000000000" charset="-122"/>
              <a:ea typeface="SimSong Regular" panose="02020300000000000000" charset="-122"/>
              <a:cs typeface="SimSong Regular" panose="02020300000000000000" charset="-122"/>
              <a:sym typeface="FZHei-B01S" panose="02010601030101010101" pitchFamily="2" charset="-122"/>
            </a:endParaRPr>
          </a:p>
          <a:p>
            <a:pPr lvl="0" algn="l">
              <a:lnSpc>
                <a:spcPts val="2000"/>
              </a:lnSpc>
              <a:defRPr/>
            </a:pPr>
            <a:r>
              <a:rPr lang="en-US" altLang="zh-CN" sz="1400" dirty="0">
                <a:solidFill>
                  <a:schemeClr val="tx1"/>
                </a:solidFill>
                <a:latin typeface="思源黑体 CN Normal" panose="020B0400000000000000" pitchFamily="34" charset="-122"/>
                <a:ea typeface="思源黑体 CN Normal" panose="020B0400000000000000" pitchFamily="34" charset="-122"/>
                <a:sym typeface="FZHei-B01S" panose="02010601030101010101" pitchFamily="2" charset="-122"/>
              </a:rPr>
              <a:t>   </a:t>
            </a:r>
            <a:r>
              <a:rPr lang="zh-CN" altLang="en-US" sz="1400" dirty="0">
                <a:solidFill>
                  <a:schemeClr val="tx1"/>
                </a:solidFill>
                <a:latin typeface="思源黑体 CN Normal" panose="020B0400000000000000" pitchFamily="34" charset="-122"/>
                <a:ea typeface="思源黑体 CN Normal" panose="020B0400000000000000" pitchFamily="34" charset="-122"/>
                <a:sym typeface="FZHei-B01S" panose="02010601030101010101" pitchFamily="2" charset="-122"/>
              </a:rPr>
              <a:t>数据内容包括</a:t>
            </a:r>
            <a:endParaRPr lang="en-US" altLang="zh-CN" sz="1400" dirty="0">
              <a:solidFill>
                <a:schemeClr val="tx1"/>
              </a:solidFill>
              <a:latin typeface="思源黑体 CN Normal" panose="020B0400000000000000" pitchFamily="34" charset="-122"/>
              <a:ea typeface="思源黑体 CN Normal" panose="020B0400000000000000" pitchFamily="34" charset="-122"/>
              <a:sym typeface="FZHei-B01S" panose="02010601030101010101" pitchFamily="2" charset="-122"/>
            </a:endParaRPr>
          </a:p>
          <a:p>
            <a:pPr marL="742950" lvl="1" indent="-285750" algn="l">
              <a:lnSpc>
                <a:spcPts val="2000"/>
              </a:lnSpc>
              <a:spcBef>
                <a:spcPts val="0"/>
              </a:spcBef>
              <a:buClrTx/>
              <a:buSzTx/>
              <a:buFont typeface="Wingdings" panose="05000000000000000000" charset="0"/>
              <a:buChar char=""/>
              <a:defRPr/>
            </a:pPr>
            <a:r>
              <a:rPr lang="zh-CN" altLang="en-US" sz="1400" b="1" dirty="0">
                <a:solidFill>
                  <a:srgbClr val="FF0000"/>
                </a:solidFill>
                <a:latin typeface="SimSong Bold" panose="02020300000000000000" charset="-122"/>
                <a:ea typeface="SimSong Bold" panose="02020300000000000000" charset="-122"/>
                <a:cs typeface="SimSong Regular" panose="02020300000000000000" charset="-122"/>
                <a:sym typeface="FZHei-B01S" panose="02010601030101010101" pitchFamily="2" charset="-122"/>
              </a:rPr>
              <a:t>全国个人</a:t>
            </a:r>
            <a:r>
              <a:rPr lang="zh-CN" altLang="en-US" sz="1400" dirty="0">
                <a:solidFill>
                  <a:schemeClr val="bg2">
                    <a:lumMod val="25000"/>
                  </a:schemeClr>
                </a:solidFill>
                <a:latin typeface="SimSong Regular" panose="02020300000000000000" charset="-122"/>
                <a:ea typeface="SimSong Regular" panose="02020300000000000000" charset="-122"/>
                <a:cs typeface="SimSong Regular" panose="02020300000000000000" charset="-122"/>
                <a:sym typeface="FZHei-B01S" panose="02010601030101010101" pitchFamily="2" charset="-122"/>
              </a:rPr>
              <a:t>交易</a:t>
            </a:r>
            <a:r>
              <a:rPr lang="zh-CN" altLang="en-US" sz="1400" b="1" dirty="0">
                <a:solidFill>
                  <a:schemeClr val="tx1"/>
                </a:solidFill>
                <a:latin typeface="SimSong Bold" panose="02020300000000000000" charset="-122"/>
                <a:ea typeface="SimSong Bold" panose="02020300000000000000" charset="-122"/>
                <a:cs typeface="SimSong Regular" panose="02020300000000000000" charset="-122"/>
                <a:sym typeface="FZHei-B01S" panose="02010601030101010101" pitchFamily="2" charset="-122"/>
              </a:rPr>
              <a:t>日</a:t>
            </a:r>
            <a:r>
              <a:rPr lang="zh-CN" altLang="en-US" sz="1400" dirty="0">
                <a:solidFill>
                  <a:schemeClr val="bg2">
                    <a:lumMod val="25000"/>
                  </a:schemeClr>
                </a:solidFill>
                <a:latin typeface="SimSong Regular" panose="02020300000000000000" charset="-122"/>
                <a:ea typeface="SimSong Regular" panose="02020300000000000000" charset="-122"/>
                <a:cs typeface="SimSong Regular" panose="02020300000000000000" charset="-122"/>
                <a:sym typeface="FZHei-B01S" panose="02010601030101010101" pitchFamily="2" charset="-122"/>
              </a:rPr>
              <a:t>数据</a:t>
            </a:r>
            <a:endParaRPr lang="zh-CN" altLang="en-US" sz="1400" dirty="0">
              <a:solidFill>
                <a:schemeClr val="bg2">
                  <a:lumMod val="25000"/>
                </a:schemeClr>
              </a:solidFill>
              <a:latin typeface="SimSong Regular" panose="02020300000000000000" charset="-122"/>
              <a:ea typeface="SimSong Regular" panose="02020300000000000000" charset="-122"/>
              <a:cs typeface="SimSong Regular" panose="02020300000000000000" charset="-122"/>
              <a:sym typeface="FZHei-B01S" panose="02010601030101010101" pitchFamily="2" charset="-122"/>
            </a:endParaRPr>
          </a:p>
          <a:p>
            <a:pPr marL="742950" lvl="1" indent="-285750" algn="l">
              <a:lnSpc>
                <a:spcPts val="2000"/>
              </a:lnSpc>
              <a:spcBef>
                <a:spcPts val="0"/>
              </a:spcBef>
              <a:buClrTx/>
              <a:buSzTx/>
              <a:buFont typeface="Wingdings" panose="05000000000000000000" charset="0"/>
              <a:buChar char=""/>
              <a:defRPr/>
            </a:pPr>
            <a:r>
              <a:rPr lang="zh-CN" altLang="en-US" sz="1400" b="1" dirty="0">
                <a:solidFill>
                  <a:srgbClr val="FF0000"/>
                </a:solidFill>
                <a:latin typeface="SimSong Bold" panose="02020300000000000000" charset="-122"/>
                <a:ea typeface="SimSong Bold" panose="02020300000000000000" charset="-122"/>
                <a:cs typeface="SimSong Regular" panose="02020300000000000000" charset="-122"/>
                <a:sym typeface="FZHei-B01S" panose="02010601030101010101" pitchFamily="2" charset="-122"/>
              </a:rPr>
              <a:t>全国商户</a:t>
            </a:r>
            <a:r>
              <a:rPr lang="zh-CN" altLang="en-US" sz="1400" dirty="0">
                <a:solidFill>
                  <a:schemeClr val="bg2">
                    <a:lumMod val="25000"/>
                  </a:schemeClr>
                </a:solidFill>
                <a:latin typeface="SimSong Regular" panose="02020300000000000000" charset="-122"/>
                <a:ea typeface="SimSong Regular" panose="02020300000000000000" charset="-122"/>
                <a:cs typeface="SimSong Regular" panose="02020300000000000000" charset="-122"/>
                <a:sym typeface="FZHei-B01S" panose="02010601030101010101" pitchFamily="2" charset="-122"/>
              </a:rPr>
              <a:t>交易</a:t>
            </a:r>
            <a:r>
              <a:rPr lang="zh-CN" altLang="en-US" sz="1400" b="1" dirty="0">
                <a:solidFill>
                  <a:schemeClr val="tx1">
                    <a:lumMod val="95000"/>
                    <a:lumOff val="5000"/>
                  </a:schemeClr>
                </a:solidFill>
                <a:latin typeface="SimSong Bold" panose="02020300000000000000" charset="-122"/>
                <a:ea typeface="SimSong Bold" panose="02020300000000000000" charset="-122"/>
                <a:cs typeface="SimSong Regular" panose="02020300000000000000" charset="-122"/>
                <a:sym typeface="FZHei-B01S" panose="02010601030101010101" pitchFamily="2" charset="-122"/>
              </a:rPr>
              <a:t>日</a:t>
            </a:r>
            <a:r>
              <a:rPr lang="zh-CN" altLang="en-US" sz="1400" dirty="0">
                <a:solidFill>
                  <a:schemeClr val="bg2">
                    <a:lumMod val="25000"/>
                  </a:schemeClr>
                </a:solidFill>
                <a:latin typeface="SimSong Regular" panose="02020300000000000000" charset="-122"/>
                <a:ea typeface="SimSong Regular" panose="02020300000000000000" charset="-122"/>
                <a:cs typeface="SimSong Regular" panose="02020300000000000000" charset="-122"/>
                <a:sym typeface="FZHei-B01S" panose="02010601030101010101" pitchFamily="2" charset="-122"/>
              </a:rPr>
              <a:t>数据</a:t>
            </a:r>
            <a:endParaRPr lang="zh-CN" altLang="en-US" sz="1400" b="1" dirty="0">
              <a:solidFill>
                <a:srgbClr val="FF0000"/>
              </a:solidFill>
              <a:latin typeface="SimSong Bold" panose="02020300000000000000" charset="-122"/>
              <a:ea typeface="SimSong Bold" panose="02020300000000000000" charset="-122"/>
              <a:cs typeface="SimSong Regular" panose="02020300000000000000" charset="-122"/>
              <a:sym typeface="FZHei-B01S" panose="02010601030101010101" pitchFamily="2" charset="-122"/>
            </a:endParaRPr>
          </a:p>
          <a:p>
            <a:pPr marL="742950" lvl="1" indent="-285750" algn="l">
              <a:lnSpc>
                <a:spcPts val="2000"/>
              </a:lnSpc>
              <a:spcBef>
                <a:spcPts val="0"/>
              </a:spcBef>
              <a:buClrTx/>
              <a:buSzTx/>
              <a:buFont typeface="Wingdings" panose="05000000000000000000" charset="0"/>
              <a:buChar char=""/>
              <a:defRPr/>
            </a:pPr>
            <a:r>
              <a:rPr lang="zh-CN" altLang="en-US" sz="1400" b="1" dirty="0">
                <a:solidFill>
                  <a:srgbClr val="FF0000"/>
                </a:solidFill>
                <a:latin typeface="SimSong Bold" panose="02020300000000000000" charset="-122"/>
                <a:ea typeface="SimSong Bold" panose="02020300000000000000" charset="-122"/>
                <a:cs typeface="SimSong Regular" panose="02020300000000000000" charset="-122"/>
                <a:sym typeface="FZHei-B01S" panose="02010601030101010101" pitchFamily="2" charset="-122"/>
              </a:rPr>
              <a:t>全国商户</a:t>
            </a:r>
            <a:r>
              <a:rPr lang="zh-CN" altLang="en-US" sz="1400" dirty="0">
                <a:solidFill>
                  <a:schemeClr val="bg2">
                    <a:lumMod val="25000"/>
                  </a:schemeClr>
                </a:solidFill>
                <a:latin typeface="SimSong Regular" panose="02020300000000000000" charset="-122"/>
                <a:ea typeface="SimSong Regular" panose="02020300000000000000" charset="-122"/>
                <a:cs typeface="SimSong Regular" panose="02020300000000000000" charset="-122"/>
                <a:sym typeface="FZHei-B01S" panose="02010601030101010101" pitchFamily="2" charset="-122"/>
              </a:rPr>
              <a:t>交易</a:t>
            </a:r>
            <a:r>
              <a:rPr lang="zh-CN" altLang="en-US" sz="1400" b="1" dirty="0">
                <a:solidFill>
                  <a:schemeClr val="tx1">
                    <a:lumMod val="95000"/>
                    <a:lumOff val="5000"/>
                  </a:schemeClr>
                </a:solidFill>
                <a:latin typeface="SimSong Bold" panose="02020300000000000000" charset="-122"/>
                <a:ea typeface="SimSong Bold" panose="02020300000000000000" charset="-122"/>
                <a:cs typeface="SimSong Regular" panose="02020300000000000000" charset="-122"/>
                <a:sym typeface="FZHei-B01S" panose="02010601030101010101" pitchFamily="2" charset="-122"/>
              </a:rPr>
              <a:t>月</a:t>
            </a:r>
            <a:r>
              <a:rPr lang="zh-CN" altLang="en-US" sz="1400" dirty="0">
                <a:solidFill>
                  <a:schemeClr val="bg2">
                    <a:lumMod val="25000"/>
                  </a:schemeClr>
                </a:solidFill>
                <a:latin typeface="SimSong Regular" panose="02020300000000000000" charset="-122"/>
                <a:ea typeface="SimSong Regular" panose="02020300000000000000" charset="-122"/>
                <a:cs typeface="SimSong Regular" panose="02020300000000000000" charset="-122"/>
                <a:sym typeface="FZHei-B01S" panose="02010601030101010101" pitchFamily="2" charset="-122"/>
              </a:rPr>
              <a:t>度汇总数据</a:t>
            </a:r>
            <a:endParaRPr lang="zh-CN" altLang="en-US" sz="1400" b="1" dirty="0">
              <a:solidFill>
                <a:srgbClr val="FF0000"/>
              </a:solidFill>
              <a:latin typeface="SimSong Bold" panose="02020300000000000000" charset="-122"/>
              <a:ea typeface="SimSong Bold" panose="02020300000000000000" charset="-122"/>
              <a:cs typeface="SimSong Regular" panose="02020300000000000000" charset="-122"/>
              <a:sym typeface="FZHei-B01S" panose="02010601030101010101" pitchFamily="2" charset="-122"/>
            </a:endParaRPr>
          </a:p>
          <a:p>
            <a:pPr lvl="1" indent="0" algn="l">
              <a:lnSpc>
                <a:spcPts val="2000"/>
              </a:lnSpc>
              <a:spcBef>
                <a:spcPts val="0"/>
              </a:spcBef>
              <a:buClrTx/>
              <a:buSzTx/>
              <a:buFont typeface="Wingdings" panose="05000000000000000000" charset="0"/>
              <a:buNone/>
              <a:defRPr/>
            </a:pPr>
            <a:endParaRPr lang="zh-CN" altLang="en-US" sz="1400" dirty="0">
              <a:solidFill>
                <a:schemeClr val="bg2">
                  <a:lumMod val="25000"/>
                </a:schemeClr>
              </a:solidFill>
              <a:latin typeface="SimSong Regular" panose="02020300000000000000" charset="-122"/>
              <a:ea typeface="SimSong Regular" panose="02020300000000000000" charset="-122"/>
              <a:cs typeface="SimSong Regular" panose="02020300000000000000" charset="-122"/>
              <a:sym typeface="FZHei-B01S" panose="02010601030101010101" pitchFamily="2" charset="-122"/>
            </a:endParaRPr>
          </a:p>
        </p:txBody>
      </p:sp>
      <p:sp>
        <p:nvSpPr>
          <p:cNvPr id="100" name="矩形 99"/>
          <p:cNvSpPr/>
          <p:nvPr/>
        </p:nvSpPr>
        <p:spPr>
          <a:xfrm>
            <a:off x="5742940" y="5448300"/>
            <a:ext cx="5443220" cy="970915"/>
          </a:xfrm>
          <a:prstGeom prst="rect">
            <a:avLst/>
          </a:prstGeom>
        </p:spPr>
        <p:txBody>
          <a:bodyPr wrap="square">
            <a:noAutofit/>
          </a:bodyPr>
          <a:lstStyle/>
          <a:p>
            <a:pPr algn="l">
              <a:buClrTx/>
              <a:buSzTx/>
              <a:buFontTx/>
            </a:pPr>
            <a:r>
              <a:rPr lang="en-US" altLang="zh-CN" b="1">
                <a:latin typeface="SimSong Bold" panose="02020300000000000000" charset="-122"/>
                <a:ea typeface="SimSong Bold" panose="02020300000000000000" charset="-122"/>
                <a:cs typeface="SimSong Bold" panose="02020300000000000000" charset="-122"/>
                <a:sym typeface="Arial" panose="020B0604020202090204" pitchFamily="34" charset="0"/>
              </a:rPr>
              <a:t> 3.CCD</a:t>
            </a:r>
            <a:r>
              <a:rPr lang="en-US" altLang="zh-CN" b="1">
                <a:latin typeface="SimSong Bold" panose="02020300000000000000" charset="-122"/>
                <a:ea typeface="SimSong Bold" panose="02020300000000000000" charset="-122"/>
                <a:cs typeface="SimSong Bold" panose="02020300000000000000" charset="-122"/>
                <a:sym typeface="+mn-ea"/>
              </a:rPr>
              <a:t>工业企业数据库</a:t>
            </a:r>
            <a:endParaRPr lang="en-US" altLang="zh-CN" b="1">
              <a:latin typeface="SimSong Bold" panose="02020300000000000000" charset="-122"/>
              <a:ea typeface="SimSong Bold" panose="02020300000000000000" charset="-122"/>
              <a:cs typeface="SimSong Bold" panose="02020300000000000000" charset="-122"/>
              <a:sym typeface="+mn-ea"/>
            </a:endParaRPr>
          </a:p>
          <a:p>
            <a:pPr marL="742950" lvl="1" indent="-285750" algn="l">
              <a:lnSpc>
                <a:spcPts val="2000"/>
              </a:lnSpc>
              <a:spcBef>
                <a:spcPts val="0"/>
              </a:spcBef>
              <a:buClrTx/>
              <a:buSzTx/>
              <a:buFont typeface="Wingdings" panose="05000000000000000000" charset="0"/>
              <a:buChar char=""/>
              <a:defRPr/>
            </a:pPr>
            <a:r>
              <a:rPr lang="zh-CN" altLang="en-US" sz="1400" b="1" dirty="0">
                <a:solidFill>
                  <a:srgbClr val="FF0000"/>
                </a:solidFill>
                <a:latin typeface="SimSong Bold" panose="02020300000000000000" charset="-122"/>
                <a:ea typeface="SimSong Bold" panose="02020300000000000000" charset="-122"/>
                <a:cs typeface="SimSong Regular" panose="02020300000000000000" charset="-122"/>
                <a:sym typeface="+mn-ea"/>
              </a:rPr>
              <a:t>数据年限：</a:t>
            </a:r>
            <a:r>
              <a:rPr lang="zh-CN" altLang="en-US" sz="1400" dirty="0">
                <a:solidFill>
                  <a:schemeClr val="bg2">
                    <a:lumMod val="25000"/>
                  </a:schemeClr>
                </a:solidFill>
                <a:latin typeface="SimSong Regular" panose="02020300000000000000" charset="-122"/>
                <a:ea typeface="SimSong Regular" panose="02020300000000000000" charset="-122"/>
                <a:cs typeface="SimSong Regular" panose="02020300000000000000" charset="-122"/>
                <a:sym typeface="+mn-ea"/>
              </a:rPr>
              <a:t>1998.1.1至2015.12.30（即将更新至2017年</a:t>
            </a:r>
            <a:r>
              <a:rPr lang="zh-CN" altLang="en-US" sz="1400" b="1" dirty="0">
                <a:solidFill>
                  <a:schemeClr val="bg2">
                    <a:lumMod val="25000"/>
                  </a:schemeClr>
                </a:solidFill>
                <a:latin typeface="SimSong Bold" panose="02020300000000000000" charset="-122"/>
                <a:ea typeface="SimSong Bold" panose="02020300000000000000" charset="-122"/>
                <a:cs typeface="SimSong Regular" panose="02020300000000000000" charset="-122"/>
                <a:sym typeface="+mn-ea"/>
              </a:rPr>
              <a:t>）</a:t>
            </a:r>
            <a:endParaRPr lang="zh-CN" altLang="en-US" sz="1400" b="1" dirty="0">
              <a:solidFill>
                <a:srgbClr val="FF0000"/>
              </a:solidFill>
              <a:latin typeface="SimSong Bold" panose="02020300000000000000" charset="-122"/>
              <a:ea typeface="SimSong Bold" panose="02020300000000000000" charset="-122"/>
              <a:cs typeface="SimSong Regular" panose="02020300000000000000" charset="-122"/>
              <a:sym typeface="+mn-ea"/>
            </a:endParaRPr>
          </a:p>
          <a:p>
            <a:pPr marL="742950" lvl="1" indent="-285750" algn="l">
              <a:lnSpc>
                <a:spcPts val="2000"/>
              </a:lnSpc>
              <a:spcBef>
                <a:spcPts val="0"/>
              </a:spcBef>
              <a:buClrTx/>
              <a:buSzTx/>
              <a:buFont typeface="Wingdings" panose="05000000000000000000" charset="0"/>
              <a:buChar char=""/>
              <a:defRPr/>
            </a:pPr>
            <a:r>
              <a:rPr lang="zh-CN" altLang="en-US" sz="1400" b="1" dirty="0">
                <a:solidFill>
                  <a:srgbClr val="FF0000"/>
                </a:solidFill>
                <a:latin typeface="SimSong Bold" panose="02020300000000000000" charset="-122"/>
                <a:ea typeface="SimSong Bold" panose="02020300000000000000" charset="-122"/>
                <a:cs typeface="SimSong Regular" panose="02020300000000000000" charset="-122"/>
                <a:sym typeface="+mn-ea"/>
              </a:rPr>
              <a:t>数据字段：</a:t>
            </a:r>
            <a:r>
              <a:rPr lang="zh-CN" altLang="en-US" sz="1400" dirty="0">
                <a:solidFill>
                  <a:schemeClr val="bg2">
                    <a:lumMod val="25000"/>
                  </a:schemeClr>
                </a:solidFill>
                <a:latin typeface="SimSong Regular" panose="02020300000000000000" charset="-122"/>
                <a:ea typeface="SimSong Regular" panose="02020300000000000000" charset="-122"/>
                <a:cs typeface="SimSong Regular" panose="02020300000000000000" charset="-122"/>
                <a:sym typeface="+mn-ea"/>
              </a:rPr>
              <a:t>全部指标大约为130个以上</a:t>
            </a:r>
            <a:endParaRPr kumimoji="0" lang="zh-CN" altLang="en-US" sz="1400" i="0" u="none" strike="noStrike" kern="1200" cap="none" spc="0" normalizeH="0" baseline="0" dirty="0">
              <a:solidFill>
                <a:schemeClr val="bg2">
                  <a:lumMod val="25000"/>
                </a:schemeClr>
              </a:solidFill>
              <a:latin typeface="SimSong Regular" panose="02020300000000000000" charset="-122"/>
              <a:ea typeface="SimSong Regular" panose="02020300000000000000" charset="-122"/>
              <a:cs typeface="SimSong Regular" panose="02020300000000000000" charset="-122"/>
              <a:sym typeface="+mn-ea"/>
            </a:endParaRPr>
          </a:p>
          <a:p>
            <a:pPr algn="l">
              <a:buClrTx/>
              <a:buSzTx/>
              <a:buFontTx/>
            </a:pPr>
            <a:endParaRPr lang="en-US" altLang="zh-CN" b="1">
              <a:latin typeface="SimSong Bold" panose="02020300000000000000" charset="-122"/>
              <a:ea typeface="SimSong Bold" panose="02020300000000000000" charset="-122"/>
              <a:cs typeface="SimSong Bold" panose="02020300000000000000" charset="-122"/>
              <a:sym typeface="Arial" panose="020B060402020209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27"/>
          <p:cNvGrpSpPr/>
          <p:nvPr/>
        </p:nvGrpSpPr>
        <p:grpSpPr>
          <a:xfrm>
            <a:off x="6788728" y="0"/>
            <a:ext cx="2701636" cy="2310938"/>
            <a:chOff x="5702531" y="0"/>
            <a:chExt cx="2701636" cy="2310938"/>
          </a:xfrm>
          <a:solidFill>
            <a:srgbClr val="4472C4"/>
          </a:solidFill>
        </p:grpSpPr>
        <p:sp>
          <p:nvSpPr>
            <p:cNvPr id="15" name="Rectangle 4"/>
            <p:cNvSpPr/>
            <p:nvPr/>
          </p:nvSpPr>
          <p:spPr>
            <a:xfrm>
              <a:off x="5702531" y="0"/>
              <a:ext cx="2701636" cy="231093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feld 38"/>
            <p:cNvSpPr txBox="1"/>
            <p:nvPr/>
          </p:nvSpPr>
          <p:spPr>
            <a:xfrm>
              <a:off x="5840326" y="604520"/>
              <a:ext cx="2344420" cy="1036955"/>
            </a:xfrm>
            <a:prstGeom prst="rect">
              <a:avLst/>
            </a:prstGeom>
            <a:grpFill/>
          </p:spPr>
          <p:txBody>
            <a:bodyPr vert="horz" wrap="square" lIns="0" rtlCol="0">
              <a:noAutofit/>
            </a:bodyPr>
            <a:lstStyle/>
            <a:p>
              <a:pPr algn="ctr"/>
              <a:r>
                <a:rPr lang="en-US" altLang="id-ID" sz="2400" b="1" dirty="0">
                  <a:solidFill>
                    <a:schemeClr val="bg1"/>
                  </a:solidFill>
                  <a:latin typeface="Source Han Sans SC" panose="020B0500000000000000" pitchFamily="34" charset="-128"/>
                  <a:ea typeface="Source Han Sans SC" panose="020B0500000000000000" pitchFamily="34" charset="-128"/>
                  <a:cs typeface="Lato Light" panose="020F0502020204030203" pitchFamily="34" charset="0"/>
                  <a:sym typeface="+mn-ea"/>
                </a:rPr>
                <a:t>CCD海关进出口数据库</a:t>
              </a:r>
              <a:endParaRPr lang="en-US" sz="2400" b="1" kern="900" dirty="0">
                <a:solidFill>
                  <a:schemeClr val="bg1"/>
                </a:solidFill>
                <a:latin typeface="微软雅黑" panose="020B0503020204020204" pitchFamily="34" charset="-122"/>
                <a:ea typeface="微软雅黑" panose="020B0503020204020204" pitchFamily="34" charset="-122"/>
                <a:cs typeface="Raleway"/>
              </a:endParaRPr>
            </a:p>
          </p:txBody>
        </p:sp>
      </p:grpSp>
      <p:grpSp>
        <p:nvGrpSpPr>
          <p:cNvPr id="18" name="Group 28"/>
          <p:cNvGrpSpPr/>
          <p:nvPr/>
        </p:nvGrpSpPr>
        <p:grpSpPr>
          <a:xfrm>
            <a:off x="9490364" y="2310938"/>
            <a:ext cx="2701636" cy="2294312"/>
            <a:chOff x="8404167" y="2310938"/>
            <a:chExt cx="2701636" cy="2294312"/>
          </a:xfrm>
          <a:solidFill>
            <a:srgbClr val="4472C4"/>
          </a:solidFill>
        </p:grpSpPr>
        <p:sp>
          <p:nvSpPr>
            <p:cNvPr id="19" name="Rectangle 5"/>
            <p:cNvSpPr/>
            <p:nvPr/>
          </p:nvSpPr>
          <p:spPr>
            <a:xfrm>
              <a:off x="8404167" y="2310938"/>
              <a:ext cx="2701636" cy="22943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feld 38"/>
            <p:cNvSpPr txBox="1"/>
            <p:nvPr/>
          </p:nvSpPr>
          <p:spPr>
            <a:xfrm>
              <a:off x="8536247" y="2790998"/>
              <a:ext cx="2344420" cy="1169035"/>
            </a:xfrm>
            <a:prstGeom prst="rect">
              <a:avLst/>
            </a:prstGeom>
            <a:grpFill/>
          </p:spPr>
          <p:txBody>
            <a:bodyPr vert="horz" wrap="square" lIns="0" rtlCol="0">
              <a:noAutofit/>
            </a:bodyPr>
            <a:lstStyle/>
            <a:p>
              <a:pPr algn="ctr"/>
              <a:r>
                <a:rPr lang="en-US" altLang="id-ID" sz="2400" b="1" dirty="0">
                  <a:solidFill>
                    <a:schemeClr val="bg1"/>
                  </a:solidFill>
                  <a:latin typeface="Source Han Sans SC" panose="020B0500000000000000" pitchFamily="34" charset="-128"/>
                  <a:ea typeface="Source Han Sans SC" panose="020B0500000000000000" pitchFamily="34" charset="-128"/>
                  <a:cs typeface="Lato Light" panose="020F0502020204030203" pitchFamily="34" charset="0"/>
                  <a:sym typeface="+mn-ea"/>
                </a:rPr>
                <a:t>CCD银联商务消费数据库</a:t>
              </a:r>
              <a:endParaRPr lang="en-US" altLang="id-ID" sz="2400" b="1" dirty="0">
                <a:solidFill>
                  <a:schemeClr val="bg1"/>
                </a:solidFill>
                <a:latin typeface="Source Han Sans SC" panose="020B0500000000000000" pitchFamily="34" charset="-128"/>
                <a:ea typeface="Source Han Sans SC" panose="020B0500000000000000" pitchFamily="34" charset="-128"/>
                <a:cs typeface="Lato Light" panose="020F0502020204030203" pitchFamily="34" charset="0"/>
              </a:endParaRPr>
            </a:p>
          </p:txBody>
        </p:sp>
      </p:grpSp>
      <p:grpSp>
        <p:nvGrpSpPr>
          <p:cNvPr id="22" name="Group 29"/>
          <p:cNvGrpSpPr/>
          <p:nvPr/>
        </p:nvGrpSpPr>
        <p:grpSpPr>
          <a:xfrm>
            <a:off x="6788728" y="4605250"/>
            <a:ext cx="2701636" cy="2252750"/>
            <a:chOff x="5702531" y="4605250"/>
            <a:chExt cx="2701636" cy="2252750"/>
          </a:xfrm>
        </p:grpSpPr>
        <p:sp>
          <p:nvSpPr>
            <p:cNvPr id="23" name="Rectangle 6"/>
            <p:cNvSpPr/>
            <p:nvPr/>
          </p:nvSpPr>
          <p:spPr>
            <a:xfrm>
              <a:off x="5702531" y="4605250"/>
              <a:ext cx="2701636" cy="2252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feld 38"/>
            <p:cNvSpPr txBox="1"/>
            <p:nvPr/>
          </p:nvSpPr>
          <p:spPr>
            <a:xfrm>
              <a:off x="5703166" y="5132300"/>
              <a:ext cx="2625725" cy="1113790"/>
            </a:xfrm>
            <a:prstGeom prst="rect">
              <a:avLst/>
            </a:prstGeom>
          </p:spPr>
          <p:txBody>
            <a:bodyPr vert="horz" wrap="square" lIns="0" rtlCol="0">
              <a:noAutofit/>
            </a:bodyPr>
            <a:lstStyle/>
            <a:p>
              <a:pPr algn="ctr"/>
              <a:r>
                <a:rPr lang="en-US" altLang="id-ID" sz="2400" b="1" dirty="0">
                  <a:solidFill>
                    <a:schemeClr val="bg1"/>
                  </a:solidFill>
                  <a:latin typeface="Source Han Sans SC" panose="020B0500000000000000" pitchFamily="34" charset="-128"/>
                  <a:ea typeface="Source Han Sans SC" panose="020B0500000000000000" pitchFamily="34" charset="-128"/>
                  <a:cs typeface="Lato Light" panose="020F0502020204030203" pitchFamily="34" charset="0"/>
                  <a:sym typeface="+mn-ea"/>
                </a:rPr>
                <a:t>CCD进出口贸易</a:t>
              </a:r>
              <a:r>
                <a:rPr lang="zh-CN" altLang="en-US" sz="2400" b="1" dirty="0">
                  <a:solidFill>
                    <a:schemeClr val="bg1"/>
                  </a:solidFill>
                  <a:latin typeface="Source Han Sans SC" panose="020B0500000000000000" pitchFamily="34" charset="-128"/>
                  <a:ea typeface="Source Han Sans SC" panose="020B0500000000000000" pitchFamily="34" charset="-128"/>
                  <a:cs typeface="Lato Light" panose="020F0502020204030203" pitchFamily="34" charset="0"/>
                  <a:sym typeface="+mn-ea"/>
                </a:rPr>
                <a:t>指标及</a:t>
              </a:r>
              <a:r>
                <a:rPr lang="en-US" altLang="id-ID" sz="2400" b="1" dirty="0">
                  <a:solidFill>
                    <a:schemeClr val="bg1"/>
                  </a:solidFill>
                  <a:latin typeface="Source Han Sans SC" panose="020B0500000000000000" pitchFamily="34" charset="-128"/>
                  <a:ea typeface="Source Han Sans SC" panose="020B0500000000000000" pitchFamily="34" charset="-128"/>
                  <a:cs typeface="Lato Light" panose="020F0502020204030203" pitchFamily="34" charset="0"/>
                  <a:sym typeface="+mn-ea"/>
                </a:rPr>
                <a:t>专题数据库</a:t>
              </a:r>
              <a:endParaRPr lang="en-US" altLang="id-ID" sz="2400" b="1" dirty="0">
                <a:solidFill>
                  <a:schemeClr val="bg1"/>
                </a:solidFill>
                <a:latin typeface="Source Han Sans SC" panose="020B0500000000000000" pitchFamily="34" charset="-128"/>
                <a:ea typeface="Source Han Sans SC" panose="020B0500000000000000" pitchFamily="34" charset="-128"/>
                <a:cs typeface="Lato Light" panose="020F0502020204030203" pitchFamily="34" charset="0"/>
              </a:endParaRPr>
            </a:p>
          </p:txBody>
        </p:sp>
      </p:grpSp>
      <p:pic>
        <p:nvPicPr>
          <p:cNvPr id="39" name="图片占位符 38"/>
          <p:cNvPicPr>
            <a:picLocks noGrp="1" noChangeAspect="1"/>
          </p:cNvPicPr>
          <p:nvPr>
            <p:ph type="pic" sz="quarter" idx="10"/>
          </p:nvPr>
        </p:nvPicPr>
        <p:blipFill>
          <a:blip r:embed="rId1">
            <a:extLst>
              <a:ext uri="{28A0092B-C50C-407E-A947-70E740481C1C}">
                <a14:useLocalDpi xmlns:a14="http://schemas.microsoft.com/office/drawing/2010/main" val="0"/>
              </a:ext>
            </a:extLst>
          </a:blip>
          <a:srcRect l="8052" r="8052"/>
          <a:stretch>
            <a:fillRect/>
          </a:stretch>
        </p:blipFill>
        <p:spPr/>
      </p:pic>
      <p:pic>
        <p:nvPicPr>
          <p:cNvPr id="37" name="图片占位符 36"/>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0996" r="10996"/>
          <a:stretch>
            <a:fillRect/>
          </a:stretch>
        </p:blipFill>
        <p:spPr/>
      </p:pic>
      <p:pic>
        <p:nvPicPr>
          <p:cNvPr id="41" name="图片占位符 40"/>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0019" r="10019"/>
          <a:stretch>
            <a:fillRect/>
          </a:stretch>
        </p:blipFill>
        <p:spPr>
          <a:xfrm>
            <a:off x="9490364" y="4532861"/>
            <a:ext cx="2701636" cy="2252749"/>
          </a:xfrm>
        </p:spPr>
      </p:pic>
      <p:grpSp>
        <p:nvGrpSpPr>
          <p:cNvPr id="43" name="Group 30"/>
          <p:cNvGrpSpPr/>
          <p:nvPr/>
        </p:nvGrpSpPr>
        <p:grpSpPr>
          <a:xfrm>
            <a:off x="616453" y="-2"/>
            <a:ext cx="11431" cy="1195442"/>
            <a:chOff x="616453" y="-2"/>
            <a:chExt cx="11431" cy="1195442"/>
          </a:xfrm>
        </p:grpSpPr>
        <p:sp>
          <p:nvSpPr>
            <p:cNvPr id="44" name="Shape 1036"/>
            <p:cNvSpPr/>
            <p:nvPr/>
          </p:nvSpPr>
          <p:spPr>
            <a:xfrm rot="5400000" flipH="1">
              <a:off x="307844" y="872549"/>
              <a:ext cx="640080" cy="1"/>
            </a:xfrm>
            <a:prstGeom prst="line">
              <a:avLst/>
            </a:prstGeom>
            <a:noFill/>
            <a:ln w="25400" cap="flat">
              <a:solidFill>
                <a:srgbClr val="4472C4"/>
              </a:solidFill>
              <a:prstDash val="solid"/>
              <a:miter lim="800000"/>
            </a:ln>
            <a:effectLst/>
          </p:spPr>
          <p:txBody>
            <a:bodyPr wrap="square" lIns="45719" tIns="45719" rIns="45719" bIns="45719" numCol="1" anchor="t">
              <a:noAutofit/>
            </a:bodyPr>
            <a:lstStyle/>
            <a:p/>
          </p:txBody>
        </p:sp>
        <p:sp>
          <p:nvSpPr>
            <p:cNvPr id="45" name="Shape 1037"/>
            <p:cNvSpPr/>
            <p:nvPr/>
          </p:nvSpPr>
          <p:spPr>
            <a:xfrm rot="5400000" flipH="1">
              <a:off x="18732" y="597719"/>
              <a:ext cx="1195442" cy="0"/>
            </a:xfrm>
            <a:prstGeom prst="line">
              <a:avLst/>
            </a:prstGeom>
            <a:noFill/>
            <a:ln w="9525" cap="flat">
              <a:solidFill>
                <a:srgbClr val="4472C4"/>
              </a:solidFill>
              <a:prstDash val="solid"/>
              <a:miter lim="800000"/>
            </a:ln>
            <a:effectLst/>
          </p:spPr>
          <p:txBody>
            <a:bodyPr wrap="square" lIns="45719" tIns="45719" rIns="45719" bIns="45719" numCol="1" anchor="t">
              <a:noAutofit/>
            </a:bodyPr>
            <a:lstStyle/>
            <a:p/>
          </p:txBody>
        </p:sp>
      </p:grpSp>
      <p:sp>
        <p:nvSpPr>
          <p:cNvPr id="47" name="TextBox 9"/>
          <p:cNvSpPr txBox="1"/>
          <p:nvPr/>
        </p:nvSpPr>
        <p:spPr>
          <a:xfrm>
            <a:off x="1102995" y="286385"/>
            <a:ext cx="2998470" cy="829945"/>
          </a:xfrm>
          <a:prstGeom prst="rect">
            <a:avLst/>
          </a:prstGeom>
          <a:noFill/>
        </p:spPr>
        <p:txBody>
          <a:bodyPr wrap="square" rtlCol="0">
            <a:spAutoFit/>
          </a:bodyPr>
          <a:lstStyle/>
          <a:p>
            <a:r>
              <a:rPr lang="zh-CN" altLang="en-US" sz="4800" b="1" dirty="0">
                <a:solidFill>
                  <a:srgbClr val="4472C4"/>
                </a:solidFill>
                <a:latin typeface="微软雅黑" panose="020B0503020204020204" pitchFamily="34" charset="-122"/>
                <a:ea typeface="微软雅黑" panose="020B0503020204020204" pitchFamily="34" charset="-122"/>
                <a:cs typeface="Roboto Black" panose="02000000000000000000" pitchFamily="2" charset="0"/>
              </a:rPr>
              <a:t>主营业务</a:t>
            </a:r>
            <a:endParaRPr lang="en-US" sz="3600" dirty="0">
              <a:solidFill>
                <a:schemeClr val="tx1">
                  <a:lumMod val="50000"/>
                  <a:lumOff val="50000"/>
                </a:schemeClr>
              </a:solidFill>
              <a:latin typeface="微软雅黑" panose="020B0503020204020204" pitchFamily="34" charset="-122"/>
              <a:ea typeface="微软雅黑" panose="020B0503020204020204" pitchFamily="34" charset="-122"/>
              <a:cs typeface="Roboto Black" panose="02000000000000000000" pitchFamily="2" charset="0"/>
            </a:endParaRPr>
          </a:p>
        </p:txBody>
      </p:sp>
      <p:grpSp>
        <p:nvGrpSpPr>
          <p:cNvPr id="48" name="Group 10"/>
          <p:cNvGrpSpPr/>
          <p:nvPr/>
        </p:nvGrpSpPr>
        <p:grpSpPr>
          <a:xfrm>
            <a:off x="1198458" y="1298245"/>
            <a:ext cx="2997957" cy="11431"/>
            <a:chOff x="1313580" y="4500919"/>
            <a:chExt cx="2997957" cy="11431"/>
          </a:xfrm>
        </p:grpSpPr>
        <p:sp>
          <p:nvSpPr>
            <p:cNvPr id="49" name="Shape 1036"/>
            <p:cNvSpPr/>
            <p:nvPr/>
          </p:nvSpPr>
          <p:spPr>
            <a:xfrm>
              <a:off x="1313580" y="4500919"/>
              <a:ext cx="1085850" cy="1"/>
            </a:xfrm>
            <a:prstGeom prst="line">
              <a:avLst/>
            </a:prstGeom>
            <a:noFill/>
            <a:ln w="25400" cap="flat">
              <a:solidFill>
                <a:schemeClr val="accent1"/>
              </a:solidFill>
              <a:prstDash val="solid"/>
              <a:miter lim="800000"/>
            </a:ln>
            <a:effectLst/>
          </p:spPr>
          <p:txBody>
            <a:bodyPr wrap="square" lIns="45719" tIns="45719" rIns="45719" bIns="45719" numCol="1" anchor="t">
              <a:noAutofit/>
            </a:bodyPr>
            <a:lstStyle/>
            <a:p/>
          </p:txBody>
        </p:sp>
        <p:sp>
          <p:nvSpPr>
            <p:cNvPr id="50" name="Shape 1037"/>
            <p:cNvSpPr/>
            <p:nvPr/>
          </p:nvSpPr>
          <p:spPr>
            <a:xfrm>
              <a:off x="1313580" y="4512350"/>
              <a:ext cx="2997957" cy="0"/>
            </a:xfrm>
            <a:prstGeom prst="line">
              <a:avLst/>
            </a:prstGeom>
            <a:noFill/>
            <a:ln w="9525" cap="flat">
              <a:solidFill>
                <a:schemeClr val="accent1"/>
              </a:solidFill>
              <a:prstDash val="solid"/>
              <a:miter lim="800000"/>
            </a:ln>
            <a:effectLst/>
          </p:spPr>
          <p:txBody>
            <a:bodyPr wrap="square" lIns="45719" tIns="45719" rIns="45719" bIns="45719" numCol="1" anchor="t">
              <a:noAutofit/>
            </a:bodyPr>
            <a:lstStyle/>
            <a:p/>
          </p:txBody>
        </p:sp>
      </p:grpSp>
      <p:sp>
        <p:nvSpPr>
          <p:cNvPr id="51" name="Rectangle 13"/>
          <p:cNvSpPr/>
          <p:nvPr/>
        </p:nvSpPr>
        <p:spPr>
          <a:xfrm>
            <a:off x="567055" y="1394460"/>
            <a:ext cx="4260215" cy="5129530"/>
          </a:xfrm>
          <a:prstGeom prst="rect">
            <a:avLst/>
          </a:prstGeom>
        </p:spPr>
        <p:txBody>
          <a:bodyPr wrap="square">
            <a:noAutofit/>
          </a:bodyPr>
          <a:lstStyle/>
          <a:p>
            <a:pPr marL="0" indent="0" algn="l">
              <a:buNone/>
            </a:pPr>
            <a:r>
              <a:rPr lang="en-US" altLang="id-ID" sz="1600" b="1" dirty="0">
                <a:solidFill>
                  <a:schemeClr val="accent5">
                    <a:lumMod val="75000"/>
                  </a:schemeClr>
                </a:solidFill>
                <a:latin typeface="Source Han Sans SC" panose="020B0500000000000000" pitchFamily="34" charset="-128"/>
                <a:ea typeface="Source Han Sans SC" panose="020B0500000000000000" pitchFamily="34" charset="-128"/>
                <a:cs typeface="Lato Light" panose="020F0502020204030203" pitchFamily="34" charset="0"/>
                <a:sym typeface="+mn-ea"/>
              </a:rPr>
              <a:t>1.CCD海关进出口数据库</a:t>
            </a:r>
            <a:endParaRPr lang="en-US" altLang="id-ID" sz="1600" b="1" dirty="0">
              <a:solidFill>
                <a:schemeClr val="accent5">
                  <a:lumMod val="75000"/>
                </a:schemeClr>
              </a:solidFill>
              <a:latin typeface="Source Han Sans SC" panose="020B0500000000000000" pitchFamily="34" charset="-128"/>
              <a:ea typeface="Source Han Sans SC" panose="020B0500000000000000" pitchFamily="34" charset="-128"/>
              <a:cs typeface="Lato Light" panose="020F0502020204030203" pitchFamily="34" charset="0"/>
            </a:endParaRPr>
          </a:p>
          <a:p>
            <a:pPr marL="0" indent="0" algn="l">
              <a:buNone/>
            </a:pPr>
            <a:r>
              <a:rPr lang="en-US" altLang="id-ID" sz="1600" b="1" dirty="0">
                <a:solidFill>
                  <a:schemeClr val="accent5">
                    <a:lumMod val="75000"/>
                  </a:schemeClr>
                </a:solidFill>
                <a:latin typeface="Source Han Sans SC" panose="020B0500000000000000" pitchFamily="34" charset="-128"/>
                <a:ea typeface="Source Han Sans SC" panose="020B0500000000000000" pitchFamily="34" charset="-128"/>
                <a:cs typeface="Lato Light" panose="020F0502020204030203" pitchFamily="34" charset="0"/>
                <a:sym typeface="+mn-ea"/>
              </a:rPr>
              <a:t>2.CCD</a:t>
            </a:r>
            <a:r>
              <a:rPr lang="zh-CN" altLang="en-US" sz="1600" b="1" dirty="0">
                <a:solidFill>
                  <a:schemeClr val="accent5">
                    <a:lumMod val="75000"/>
                  </a:schemeClr>
                </a:solidFill>
                <a:latin typeface="Source Han Sans SC" panose="020B0500000000000000" pitchFamily="34" charset="-128"/>
                <a:ea typeface="Source Han Sans SC" panose="020B0500000000000000" pitchFamily="34" charset="-128"/>
                <a:cs typeface="Lato Light" panose="020F0502020204030203" pitchFamily="34" charset="0"/>
                <a:sym typeface="+mn-ea"/>
              </a:rPr>
              <a:t>指标数据库</a:t>
            </a:r>
            <a:endParaRPr lang="en-US" altLang="id-ID" sz="1600" b="1" dirty="0">
              <a:solidFill>
                <a:schemeClr val="accent5">
                  <a:lumMod val="75000"/>
                </a:schemeClr>
              </a:solidFill>
              <a:latin typeface="Source Han Sans SC" panose="020B0500000000000000" pitchFamily="34" charset="-128"/>
              <a:ea typeface="Source Han Sans SC" panose="020B0500000000000000" pitchFamily="34" charset="-128"/>
              <a:cs typeface="Lato Light" panose="020F0502020204030203" pitchFamily="34" charset="0"/>
            </a:endParaRPr>
          </a:p>
          <a:p>
            <a:pPr marL="0" indent="0" algn="l">
              <a:buNone/>
            </a:pPr>
            <a:r>
              <a:rPr lang="en-US" altLang="id-ID" sz="1400" b="1" dirty="0">
                <a:solidFill>
                  <a:schemeClr val="tx1">
                    <a:lumMod val="65000"/>
                    <a:lumOff val="35000"/>
                  </a:schemeClr>
                </a:solidFill>
                <a:latin typeface="Source Han Sans SC" panose="020B0500000000000000" pitchFamily="34" charset="-128"/>
                <a:ea typeface="Source Han Sans SC" panose="020B0500000000000000" pitchFamily="34" charset="-128"/>
                <a:cs typeface="Lato Light" panose="020F0502020204030203" pitchFamily="34" charset="0"/>
                <a:sym typeface="+mn-ea"/>
              </a:rPr>
              <a:t>   (1)工业企业&amp;海关匹配进出口综合指标数据库</a:t>
            </a:r>
            <a:endParaRPr lang="en-US" altLang="id-ID" sz="1400" b="1" dirty="0">
              <a:solidFill>
                <a:schemeClr val="tx1">
                  <a:lumMod val="65000"/>
                  <a:lumOff val="35000"/>
                </a:schemeClr>
              </a:solidFill>
              <a:latin typeface="Source Han Sans SC" panose="020B0500000000000000" pitchFamily="34" charset="-128"/>
              <a:ea typeface="Source Han Sans SC" panose="020B0500000000000000" pitchFamily="34" charset="-128"/>
              <a:cs typeface="Lato Light" panose="020F0502020204030203" pitchFamily="34" charset="0"/>
            </a:endParaRPr>
          </a:p>
          <a:p>
            <a:pPr marL="0" indent="0" algn="l">
              <a:buNone/>
            </a:pPr>
            <a:r>
              <a:rPr lang="en-US" altLang="id-ID" sz="1400" b="1" dirty="0">
                <a:solidFill>
                  <a:schemeClr val="tx1">
                    <a:lumMod val="65000"/>
                    <a:lumOff val="35000"/>
                  </a:schemeClr>
                </a:solidFill>
                <a:latin typeface="Source Han Sans SC" panose="020B0500000000000000" pitchFamily="34" charset="-128"/>
                <a:ea typeface="Source Han Sans SC" panose="020B0500000000000000" pitchFamily="34" charset="-128"/>
                <a:cs typeface="Lato Light" panose="020F0502020204030203" pitchFamily="34" charset="0"/>
                <a:sym typeface="+mn-ea"/>
              </a:rPr>
              <a:t>   (2)上市公司&amp;海关匹配进出口综合指标数据库</a:t>
            </a:r>
            <a:endParaRPr lang="en-US" altLang="id-ID" sz="1400" b="1" dirty="0">
              <a:solidFill>
                <a:schemeClr val="tx1">
                  <a:lumMod val="65000"/>
                  <a:lumOff val="35000"/>
                </a:schemeClr>
              </a:solidFill>
              <a:latin typeface="Source Han Sans SC" panose="020B0500000000000000" pitchFamily="34" charset="-128"/>
              <a:ea typeface="Source Han Sans SC" panose="020B0500000000000000" pitchFamily="34" charset="-128"/>
              <a:cs typeface="Lato Light" panose="020F0502020204030203" pitchFamily="34" charset="0"/>
            </a:endParaRPr>
          </a:p>
          <a:p>
            <a:pPr marL="0" indent="0" algn="l">
              <a:buNone/>
            </a:pPr>
            <a:r>
              <a:rPr lang="en-US" altLang="id-ID" sz="1400" b="1" dirty="0">
                <a:solidFill>
                  <a:schemeClr val="tx1">
                    <a:lumMod val="65000"/>
                    <a:lumOff val="35000"/>
                  </a:schemeClr>
                </a:solidFill>
                <a:latin typeface="Source Han Sans SC" panose="020B0500000000000000" pitchFamily="34" charset="-128"/>
                <a:ea typeface="Source Han Sans SC" panose="020B0500000000000000" pitchFamily="34" charset="-128"/>
                <a:cs typeface="Lato Light" panose="020F0502020204030203" pitchFamily="34" charset="0"/>
                <a:sym typeface="+mn-ea"/>
              </a:rPr>
              <a:t>   (3)工商企业&amp;海关匹配进出口综合指标数据库</a:t>
            </a:r>
            <a:endParaRPr lang="en-US" altLang="id-ID" sz="1400" b="1" dirty="0">
              <a:solidFill>
                <a:schemeClr val="tx1">
                  <a:lumMod val="65000"/>
                  <a:lumOff val="35000"/>
                </a:schemeClr>
              </a:solidFill>
              <a:latin typeface="Source Han Sans SC" panose="020B0500000000000000" pitchFamily="34" charset="-128"/>
              <a:ea typeface="Source Han Sans SC" panose="020B0500000000000000" pitchFamily="34" charset="-128"/>
              <a:cs typeface="Lato Light" panose="020F0502020204030203" pitchFamily="34" charset="0"/>
            </a:endParaRPr>
          </a:p>
          <a:p>
            <a:pPr marL="0" indent="0" algn="l">
              <a:buNone/>
            </a:pPr>
            <a:r>
              <a:rPr lang="en-US" altLang="id-ID" sz="1400" b="1" dirty="0">
                <a:solidFill>
                  <a:schemeClr val="tx1">
                    <a:lumMod val="65000"/>
                    <a:lumOff val="35000"/>
                  </a:schemeClr>
                </a:solidFill>
                <a:latin typeface="Source Han Sans SC" panose="020B0500000000000000" pitchFamily="34" charset="-128"/>
                <a:ea typeface="Source Han Sans SC" panose="020B0500000000000000" pitchFamily="34" charset="-128"/>
                <a:cs typeface="Lato Light" panose="020F0502020204030203" pitchFamily="34" charset="0"/>
                <a:sym typeface="+mn-ea"/>
              </a:rPr>
              <a:t>   (4)企业环保&amp;海关匹配进出口综合指标数据库</a:t>
            </a:r>
            <a:endParaRPr lang="en-US" altLang="id-ID" sz="1400" b="1" dirty="0">
              <a:solidFill>
                <a:schemeClr val="tx1">
                  <a:lumMod val="65000"/>
                  <a:lumOff val="35000"/>
                </a:schemeClr>
              </a:solidFill>
              <a:latin typeface="Source Han Sans SC" panose="020B0500000000000000" pitchFamily="34" charset="-128"/>
              <a:ea typeface="Source Han Sans SC" panose="020B0500000000000000" pitchFamily="34" charset="-128"/>
              <a:cs typeface="Lato Light" panose="020F0502020204030203" pitchFamily="34" charset="0"/>
              <a:sym typeface="+mn-ea"/>
            </a:endParaRPr>
          </a:p>
          <a:p>
            <a:pPr marL="0" indent="0" algn="l">
              <a:buNone/>
            </a:pPr>
            <a:r>
              <a:rPr lang="en-US" altLang="id-ID" sz="1400" b="1" dirty="0">
                <a:solidFill>
                  <a:schemeClr val="tx1">
                    <a:lumMod val="65000"/>
                    <a:lumOff val="35000"/>
                  </a:schemeClr>
                </a:solidFill>
                <a:latin typeface="Source Han Sans SC" panose="020B0500000000000000" pitchFamily="34" charset="-128"/>
                <a:ea typeface="Source Han Sans SC" panose="020B0500000000000000" pitchFamily="34" charset="-128"/>
                <a:cs typeface="Lato Light" panose="020F0502020204030203" pitchFamily="34" charset="0"/>
                <a:sym typeface="+mn-ea"/>
              </a:rPr>
              <a:t> </a:t>
            </a:r>
            <a:r>
              <a:rPr lang="zh-CN" altLang="en-US" sz="1400" b="1" dirty="0">
                <a:solidFill>
                  <a:schemeClr val="tx1">
                    <a:lumMod val="65000"/>
                    <a:lumOff val="35000"/>
                  </a:schemeClr>
                </a:solidFill>
                <a:latin typeface="Source Han Sans SC" panose="020B0500000000000000" pitchFamily="34" charset="-128"/>
                <a:ea typeface="Source Han Sans SC" panose="020B0500000000000000" pitchFamily="34" charset="-128"/>
                <a:cs typeface="Lato Light" panose="020F0502020204030203" pitchFamily="34" charset="0"/>
                <a:sym typeface="+mn-ea"/>
              </a:rPr>
              <a:t>（</a:t>
            </a:r>
            <a:r>
              <a:rPr lang="en-US" altLang="zh-CN" sz="1400" b="1" dirty="0">
                <a:solidFill>
                  <a:schemeClr val="tx1">
                    <a:lumMod val="65000"/>
                    <a:lumOff val="35000"/>
                  </a:schemeClr>
                </a:solidFill>
                <a:latin typeface="Source Han Sans SC" panose="020B0500000000000000" pitchFamily="34" charset="-128"/>
                <a:ea typeface="Source Han Sans SC" panose="020B0500000000000000" pitchFamily="34" charset="-128"/>
                <a:cs typeface="Lato Light" panose="020F0502020204030203" pitchFamily="34" charset="0"/>
                <a:sym typeface="+mn-ea"/>
              </a:rPr>
              <a:t>5)</a:t>
            </a:r>
            <a:r>
              <a:rPr lang="zh-CN" altLang="en-US" sz="1400" b="1" dirty="0">
                <a:solidFill>
                  <a:schemeClr val="tx1">
                    <a:lumMod val="65000"/>
                    <a:lumOff val="35000"/>
                  </a:schemeClr>
                </a:solidFill>
                <a:latin typeface="Source Han Sans SC" panose="020B0500000000000000" pitchFamily="34" charset="-128"/>
                <a:ea typeface="Source Han Sans SC" panose="020B0500000000000000" pitchFamily="34" charset="-128"/>
                <a:cs typeface="Lato Light" panose="020F0502020204030203" pitchFamily="34" charset="0"/>
                <a:sym typeface="+mn-ea"/>
              </a:rPr>
              <a:t>贸易中介参与国际贸易指标库</a:t>
            </a:r>
            <a:endParaRPr lang="zh-CN" altLang="en-US" sz="1400" b="1" dirty="0">
              <a:solidFill>
                <a:schemeClr val="tx1">
                  <a:lumMod val="65000"/>
                  <a:lumOff val="35000"/>
                </a:schemeClr>
              </a:solidFill>
              <a:latin typeface="Source Han Sans SC" panose="020B0500000000000000" pitchFamily="34" charset="-128"/>
              <a:ea typeface="Source Han Sans SC" panose="020B0500000000000000" pitchFamily="34" charset="-128"/>
              <a:cs typeface="Lato Light" panose="020F0502020204030203" pitchFamily="34" charset="0"/>
              <a:sym typeface="+mn-ea"/>
            </a:endParaRPr>
          </a:p>
          <a:p>
            <a:pPr marL="0" indent="0" algn="l">
              <a:buNone/>
            </a:pPr>
            <a:r>
              <a:rPr lang="en-US" altLang="id-ID" sz="1600" b="1" dirty="0">
                <a:solidFill>
                  <a:schemeClr val="accent5">
                    <a:lumMod val="75000"/>
                  </a:schemeClr>
                </a:solidFill>
                <a:latin typeface="Source Han Sans SC" panose="020B0500000000000000" pitchFamily="34" charset="-128"/>
                <a:ea typeface="Source Han Sans SC" panose="020B0500000000000000" pitchFamily="34" charset="-128"/>
                <a:cs typeface="Lato Light" panose="020F0502020204030203" pitchFamily="34" charset="0"/>
                <a:sym typeface="+mn-ea"/>
              </a:rPr>
              <a:t>3.CCD</a:t>
            </a:r>
            <a:r>
              <a:rPr lang="zh-CN" altLang="en-US" sz="1600" b="1" dirty="0">
                <a:solidFill>
                  <a:schemeClr val="accent5">
                    <a:lumMod val="75000"/>
                  </a:schemeClr>
                </a:solidFill>
                <a:latin typeface="Source Han Sans SC" panose="020B0500000000000000" pitchFamily="34" charset="-128"/>
                <a:ea typeface="Source Han Sans SC" panose="020B0500000000000000" pitchFamily="34" charset="-128"/>
                <a:cs typeface="Lato Light" panose="020F0502020204030203" pitchFamily="34" charset="0"/>
                <a:sym typeface="+mn-ea"/>
              </a:rPr>
              <a:t>进出口贸易专题数据库</a:t>
            </a:r>
            <a:endParaRPr lang="zh-CN" altLang="en-US" sz="1600" b="1" dirty="0">
              <a:solidFill>
                <a:schemeClr val="accent5">
                  <a:lumMod val="75000"/>
                </a:schemeClr>
              </a:solidFill>
              <a:latin typeface="Source Han Sans SC" panose="020B0500000000000000" pitchFamily="34" charset="-128"/>
              <a:ea typeface="Source Han Sans SC" panose="020B0500000000000000" pitchFamily="34" charset="-128"/>
              <a:cs typeface="Lato Light" panose="020F0502020204030203" pitchFamily="34" charset="0"/>
            </a:endParaRPr>
          </a:p>
          <a:p>
            <a:pPr marL="0" indent="0" algn="l">
              <a:buNone/>
            </a:pPr>
            <a:r>
              <a:rPr lang="en-US" altLang="zh-CN" sz="1400" b="1" dirty="0">
                <a:solidFill>
                  <a:schemeClr val="tx1">
                    <a:lumMod val="65000"/>
                    <a:lumOff val="35000"/>
                  </a:schemeClr>
                </a:solidFill>
                <a:latin typeface="Source Han Sans SC" panose="020B0500000000000000" pitchFamily="34" charset="-128"/>
                <a:ea typeface="Source Han Sans SC" panose="020B0500000000000000" pitchFamily="34" charset="-128"/>
                <a:cs typeface="Lato Light" panose="020F0502020204030203" pitchFamily="34" charset="0"/>
                <a:sym typeface="+mn-ea"/>
              </a:rPr>
              <a:t>   (1)</a:t>
            </a:r>
            <a:r>
              <a:rPr lang="en-US" altLang="id-ID" sz="1400" b="1" dirty="0">
                <a:solidFill>
                  <a:schemeClr val="tx1">
                    <a:lumMod val="65000"/>
                    <a:lumOff val="35000"/>
                  </a:schemeClr>
                </a:solidFill>
                <a:latin typeface="Source Han Sans SC" panose="020B0500000000000000" pitchFamily="34" charset="-128"/>
                <a:ea typeface="Source Han Sans SC" panose="020B0500000000000000" pitchFamily="34" charset="-128"/>
                <a:cs typeface="Lato Light" panose="020F0502020204030203" pitchFamily="34" charset="0"/>
                <a:sym typeface="+mn-ea"/>
              </a:rPr>
              <a:t>一带一路贸易数据库</a:t>
            </a:r>
            <a:endParaRPr lang="en-US" altLang="id-ID" sz="1400" b="1" dirty="0">
              <a:solidFill>
                <a:schemeClr val="tx1">
                  <a:lumMod val="65000"/>
                  <a:lumOff val="35000"/>
                </a:schemeClr>
              </a:solidFill>
              <a:latin typeface="Source Han Sans SC" panose="020B0500000000000000" pitchFamily="34" charset="-128"/>
              <a:ea typeface="Source Han Sans SC" panose="020B0500000000000000" pitchFamily="34" charset="-128"/>
              <a:cs typeface="Lato Light" panose="020F0502020204030203" pitchFamily="34" charset="0"/>
              <a:sym typeface="+mn-ea"/>
            </a:endParaRPr>
          </a:p>
          <a:p>
            <a:pPr marL="0" indent="0" algn="l">
              <a:buNone/>
            </a:pPr>
            <a:r>
              <a:rPr lang="en-US" altLang="zh-CN" sz="1400" b="1" dirty="0">
                <a:solidFill>
                  <a:schemeClr val="tx1">
                    <a:lumMod val="65000"/>
                    <a:lumOff val="35000"/>
                  </a:schemeClr>
                </a:solidFill>
                <a:latin typeface="Source Han Sans SC" panose="020B0500000000000000" pitchFamily="34" charset="-128"/>
                <a:ea typeface="Source Han Sans SC" panose="020B0500000000000000" pitchFamily="34" charset="-128"/>
                <a:cs typeface="Lato Light" panose="020F0502020204030203" pitchFamily="34" charset="0"/>
                <a:sym typeface="+mn-ea"/>
              </a:rPr>
              <a:t> </a:t>
            </a:r>
            <a:r>
              <a:rPr lang="zh-CN" altLang="en-US" sz="1400" b="1" dirty="0">
                <a:solidFill>
                  <a:schemeClr val="tx1">
                    <a:lumMod val="65000"/>
                    <a:lumOff val="35000"/>
                  </a:schemeClr>
                </a:solidFill>
                <a:latin typeface="Source Han Sans SC" panose="020B0500000000000000" pitchFamily="34" charset="-128"/>
                <a:ea typeface="Source Han Sans SC" panose="020B0500000000000000" pitchFamily="34" charset="-128"/>
                <a:cs typeface="Lato Light" panose="020F0502020204030203" pitchFamily="34" charset="0"/>
                <a:sym typeface="+mn-ea"/>
              </a:rPr>
              <a:t>（</a:t>
            </a:r>
            <a:r>
              <a:rPr lang="en-US" altLang="zh-CN" sz="1400" b="1" dirty="0">
                <a:solidFill>
                  <a:schemeClr val="tx1">
                    <a:lumMod val="65000"/>
                    <a:lumOff val="35000"/>
                  </a:schemeClr>
                </a:solidFill>
                <a:latin typeface="Source Han Sans SC" panose="020B0500000000000000" pitchFamily="34" charset="-128"/>
                <a:ea typeface="Source Han Sans SC" panose="020B0500000000000000" pitchFamily="34" charset="-128"/>
                <a:cs typeface="Lato Light" panose="020F0502020204030203" pitchFamily="34" charset="0"/>
                <a:sym typeface="+mn-ea"/>
              </a:rPr>
              <a:t>2)</a:t>
            </a:r>
            <a:r>
              <a:rPr lang="zh-CN" altLang="en-US" sz="1400" b="1" dirty="0">
                <a:solidFill>
                  <a:schemeClr val="tx1">
                    <a:lumMod val="65000"/>
                    <a:lumOff val="35000"/>
                  </a:schemeClr>
                </a:solidFill>
                <a:latin typeface="Source Han Sans SC" panose="020B0500000000000000" pitchFamily="34" charset="-128"/>
                <a:ea typeface="Source Han Sans SC" panose="020B0500000000000000" pitchFamily="34" charset="-128"/>
                <a:cs typeface="Lato Light" panose="020F0502020204030203" pitchFamily="34" charset="0"/>
                <a:sym typeface="+mn-ea"/>
              </a:rPr>
              <a:t>光伏产品贸易专题数据库</a:t>
            </a:r>
            <a:endParaRPr lang="zh-CN" altLang="en-US" sz="1400" b="1" dirty="0">
              <a:solidFill>
                <a:schemeClr val="tx1">
                  <a:lumMod val="65000"/>
                  <a:lumOff val="35000"/>
                </a:schemeClr>
              </a:solidFill>
              <a:latin typeface="Source Han Sans SC" panose="020B0500000000000000" pitchFamily="34" charset="-128"/>
              <a:ea typeface="Source Han Sans SC" panose="020B0500000000000000" pitchFamily="34" charset="-128"/>
              <a:cs typeface="Lato Light" panose="020F0502020204030203" pitchFamily="34" charset="0"/>
              <a:sym typeface="+mn-ea"/>
            </a:endParaRPr>
          </a:p>
          <a:p>
            <a:pPr marL="0" indent="0" algn="l">
              <a:buNone/>
            </a:pPr>
            <a:r>
              <a:rPr lang="en-US" altLang="id-ID" sz="1400" b="1" dirty="0">
                <a:solidFill>
                  <a:schemeClr val="tx1">
                    <a:lumMod val="65000"/>
                    <a:lumOff val="35000"/>
                  </a:schemeClr>
                </a:solidFill>
                <a:latin typeface="Source Han Sans SC" panose="020B0500000000000000" pitchFamily="34" charset="-128"/>
                <a:ea typeface="Source Han Sans SC" panose="020B0500000000000000" pitchFamily="34" charset="-128"/>
                <a:cs typeface="Lato Light" panose="020F0502020204030203" pitchFamily="34" charset="0"/>
                <a:sym typeface="+mn-ea"/>
              </a:rPr>
              <a:t>   (3)RCEP区域进出口贸易数据库</a:t>
            </a:r>
            <a:endParaRPr lang="en-US" altLang="id-ID" sz="1400" b="1" dirty="0">
              <a:solidFill>
                <a:schemeClr val="tx1">
                  <a:lumMod val="65000"/>
                  <a:lumOff val="35000"/>
                </a:schemeClr>
              </a:solidFill>
              <a:latin typeface="Source Han Sans SC" panose="020B0500000000000000" pitchFamily="34" charset="-128"/>
              <a:ea typeface="Source Han Sans SC" panose="020B0500000000000000" pitchFamily="34" charset="-128"/>
              <a:cs typeface="Lato Light" panose="020F0502020204030203" pitchFamily="34" charset="0"/>
            </a:endParaRPr>
          </a:p>
          <a:p>
            <a:pPr marL="0" indent="0" algn="l">
              <a:buNone/>
            </a:pPr>
            <a:r>
              <a:rPr lang="en-US" altLang="id-ID" sz="1400" b="1" dirty="0">
                <a:solidFill>
                  <a:schemeClr val="tx1">
                    <a:lumMod val="65000"/>
                    <a:lumOff val="35000"/>
                  </a:schemeClr>
                </a:solidFill>
                <a:latin typeface="Source Han Sans SC" panose="020B0500000000000000" pitchFamily="34" charset="-128"/>
                <a:ea typeface="Source Han Sans SC" panose="020B0500000000000000" pitchFamily="34" charset="-128"/>
                <a:cs typeface="Lato Light" panose="020F0502020204030203" pitchFamily="34" charset="0"/>
                <a:sym typeface="+mn-ea"/>
              </a:rPr>
              <a:t>   (4)工业机器人进出口贸易数据库</a:t>
            </a:r>
            <a:endParaRPr lang="en-US" altLang="id-ID" sz="1400" b="1" dirty="0">
              <a:solidFill>
                <a:schemeClr val="tx1">
                  <a:lumMod val="65000"/>
                  <a:lumOff val="35000"/>
                </a:schemeClr>
              </a:solidFill>
              <a:latin typeface="Source Han Sans SC" panose="020B0500000000000000" pitchFamily="34" charset="-128"/>
              <a:ea typeface="Source Han Sans SC" panose="020B0500000000000000" pitchFamily="34" charset="-128"/>
              <a:cs typeface="Lato Light" panose="020F0502020204030203" pitchFamily="34" charset="0"/>
            </a:endParaRPr>
          </a:p>
          <a:p>
            <a:pPr marL="0" indent="0" algn="l">
              <a:buNone/>
            </a:pPr>
            <a:r>
              <a:rPr lang="en-US" altLang="id-ID" sz="1400" b="1" dirty="0">
                <a:solidFill>
                  <a:schemeClr val="tx1">
                    <a:lumMod val="65000"/>
                    <a:lumOff val="35000"/>
                  </a:schemeClr>
                </a:solidFill>
                <a:latin typeface="Source Han Sans SC" panose="020B0500000000000000" pitchFamily="34" charset="-128"/>
                <a:ea typeface="Source Han Sans SC" panose="020B0500000000000000" pitchFamily="34" charset="-128"/>
                <a:cs typeface="Lato Light" panose="020F0502020204030203" pitchFamily="34" charset="0"/>
                <a:sym typeface="+mn-ea"/>
              </a:rPr>
              <a:t>   (5)绿色产品进出口贸易数据库</a:t>
            </a:r>
            <a:endParaRPr lang="en-US" altLang="id-ID" sz="1400" b="1" dirty="0">
              <a:solidFill>
                <a:schemeClr val="tx1">
                  <a:lumMod val="65000"/>
                  <a:lumOff val="35000"/>
                </a:schemeClr>
              </a:solidFill>
              <a:latin typeface="Source Han Sans SC" panose="020B0500000000000000" pitchFamily="34" charset="-128"/>
              <a:ea typeface="Source Han Sans SC" panose="020B0500000000000000" pitchFamily="34" charset="-128"/>
              <a:cs typeface="Lato Light" panose="020F0502020204030203" pitchFamily="34" charset="0"/>
            </a:endParaRPr>
          </a:p>
          <a:p>
            <a:pPr marL="0" indent="0" algn="l">
              <a:buNone/>
            </a:pPr>
            <a:r>
              <a:rPr lang="en-US" altLang="id-ID" sz="1400" b="1" dirty="0">
                <a:solidFill>
                  <a:schemeClr val="tx1">
                    <a:lumMod val="65000"/>
                    <a:lumOff val="35000"/>
                  </a:schemeClr>
                </a:solidFill>
                <a:latin typeface="Source Han Sans SC" panose="020B0500000000000000" pitchFamily="34" charset="-128"/>
                <a:ea typeface="Source Han Sans SC" panose="020B0500000000000000" pitchFamily="34" charset="-128"/>
                <a:cs typeface="Lato Light" panose="020F0502020204030203" pitchFamily="34" charset="0"/>
                <a:sym typeface="+mn-ea"/>
              </a:rPr>
              <a:t>   (6)高新技术企业进出口贸易数据库</a:t>
            </a:r>
            <a:endParaRPr lang="en-US" altLang="id-ID" sz="1400" b="1" dirty="0">
              <a:solidFill>
                <a:schemeClr val="tx1">
                  <a:lumMod val="65000"/>
                  <a:lumOff val="35000"/>
                </a:schemeClr>
              </a:solidFill>
              <a:latin typeface="Source Han Sans SC" panose="020B0500000000000000" pitchFamily="34" charset="-128"/>
              <a:ea typeface="Source Han Sans SC" panose="020B0500000000000000" pitchFamily="34" charset="-128"/>
              <a:cs typeface="Lato Light" panose="020F0502020204030203" pitchFamily="34" charset="0"/>
            </a:endParaRPr>
          </a:p>
          <a:p>
            <a:pPr marL="0" indent="0" algn="l">
              <a:buNone/>
            </a:pPr>
            <a:r>
              <a:rPr lang="en-US" altLang="id-ID" sz="1400" b="1" dirty="0">
                <a:solidFill>
                  <a:schemeClr val="tx1">
                    <a:lumMod val="65000"/>
                    <a:lumOff val="35000"/>
                  </a:schemeClr>
                </a:solidFill>
                <a:latin typeface="Source Han Sans SC" panose="020B0500000000000000" pitchFamily="34" charset="-128"/>
                <a:ea typeface="Source Han Sans SC" panose="020B0500000000000000" pitchFamily="34" charset="-128"/>
                <a:cs typeface="Lato Light" panose="020F0502020204030203" pitchFamily="34" charset="0"/>
                <a:sym typeface="+mn-ea"/>
              </a:rPr>
              <a:t>   (7)高新技术产品进出口贸易数据库</a:t>
            </a:r>
            <a:endParaRPr lang="en-US" altLang="id-ID" sz="1400" b="1" dirty="0">
              <a:solidFill>
                <a:schemeClr val="tx1">
                  <a:lumMod val="65000"/>
                  <a:lumOff val="35000"/>
                </a:schemeClr>
              </a:solidFill>
              <a:latin typeface="Source Han Sans SC" panose="020B0500000000000000" pitchFamily="34" charset="-128"/>
              <a:ea typeface="Source Han Sans SC" panose="020B0500000000000000" pitchFamily="34" charset="-128"/>
              <a:cs typeface="Lato Light" panose="020F0502020204030203" pitchFamily="34" charset="0"/>
            </a:endParaRPr>
          </a:p>
          <a:p>
            <a:pPr marL="0" indent="0" algn="l">
              <a:buNone/>
            </a:pPr>
            <a:r>
              <a:rPr lang="en-US" altLang="id-ID" sz="1400" b="1" dirty="0">
                <a:solidFill>
                  <a:schemeClr val="tx1">
                    <a:lumMod val="65000"/>
                    <a:lumOff val="35000"/>
                  </a:schemeClr>
                </a:solidFill>
                <a:latin typeface="Source Han Sans SC" panose="020B0500000000000000" pitchFamily="34" charset="-128"/>
                <a:ea typeface="Source Han Sans SC" panose="020B0500000000000000" pitchFamily="34" charset="-128"/>
                <a:cs typeface="Lato Light" panose="020F0502020204030203" pitchFamily="34" charset="0"/>
                <a:sym typeface="+mn-ea"/>
              </a:rPr>
              <a:t>   (8)机电产品进出口贸易数据库</a:t>
            </a:r>
            <a:endParaRPr lang="en-US" altLang="id-ID" sz="1400" b="1" dirty="0">
              <a:solidFill>
                <a:schemeClr val="tx1">
                  <a:lumMod val="65000"/>
                  <a:lumOff val="35000"/>
                </a:schemeClr>
              </a:solidFill>
              <a:latin typeface="Source Han Sans SC" panose="020B0500000000000000" pitchFamily="34" charset="-128"/>
              <a:ea typeface="Source Han Sans SC" panose="020B0500000000000000" pitchFamily="34" charset="-128"/>
              <a:cs typeface="Lato Light" panose="020F0502020204030203" pitchFamily="34" charset="0"/>
            </a:endParaRPr>
          </a:p>
          <a:p>
            <a:pPr marL="0" indent="0" algn="l">
              <a:buNone/>
            </a:pPr>
            <a:r>
              <a:rPr lang="en-US" altLang="id-ID" sz="1400" b="1" dirty="0">
                <a:solidFill>
                  <a:schemeClr val="tx1">
                    <a:lumMod val="65000"/>
                    <a:lumOff val="35000"/>
                  </a:schemeClr>
                </a:solidFill>
                <a:latin typeface="Source Han Sans SC" panose="020B0500000000000000" pitchFamily="34" charset="-128"/>
                <a:ea typeface="Source Han Sans SC" panose="020B0500000000000000" pitchFamily="34" charset="-128"/>
                <a:cs typeface="Lato Light" panose="020F0502020204030203" pitchFamily="34" charset="0"/>
                <a:sym typeface="+mn-ea"/>
              </a:rPr>
              <a:t>   (9)纺织品进出口贸易数据库</a:t>
            </a:r>
            <a:endParaRPr lang="en-US" altLang="id-ID" sz="1400" b="1" dirty="0">
              <a:solidFill>
                <a:schemeClr val="tx1">
                  <a:lumMod val="65000"/>
                  <a:lumOff val="35000"/>
                </a:schemeClr>
              </a:solidFill>
              <a:latin typeface="Source Han Sans SC" panose="020B0500000000000000" pitchFamily="34" charset="-128"/>
              <a:ea typeface="Source Han Sans SC" panose="020B0500000000000000" pitchFamily="34" charset="-128"/>
              <a:cs typeface="Lato Light" panose="020F0502020204030203" pitchFamily="34" charset="0"/>
            </a:endParaRPr>
          </a:p>
          <a:p>
            <a:pPr marL="0" indent="0" algn="l">
              <a:buNone/>
            </a:pPr>
            <a:r>
              <a:rPr lang="en-US" altLang="id-ID" sz="1600" b="1" dirty="0">
                <a:solidFill>
                  <a:schemeClr val="accent5">
                    <a:lumMod val="75000"/>
                  </a:schemeClr>
                </a:solidFill>
                <a:latin typeface="Source Han Sans SC" panose="020B0500000000000000" pitchFamily="34" charset="-128"/>
                <a:ea typeface="Source Han Sans SC" panose="020B0500000000000000" pitchFamily="34" charset="-128"/>
                <a:cs typeface="Lato Light" panose="020F0502020204030203" pitchFamily="34" charset="0"/>
                <a:sym typeface="+mn-ea"/>
              </a:rPr>
              <a:t>4.海关历年税则税率数据库</a:t>
            </a:r>
            <a:endParaRPr lang="en-US" altLang="id-ID" sz="1600" b="1" dirty="0">
              <a:solidFill>
                <a:schemeClr val="accent5">
                  <a:lumMod val="75000"/>
                </a:schemeClr>
              </a:solidFill>
              <a:latin typeface="Source Han Sans SC" panose="020B0500000000000000" pitchFamily="34" charset="-128"/>
              <a:ea typeface="Source Han Sans SC" panose="020B0500000000000000" pitchFamily="34" charset="-128"/>
              <a:cs typeface="Lato Light" panose="020F0502020204030203" pitchFamily="34" charset="0"/>
            </a:endParaRPr>
          </a:p>
          <a:p>
            <a:pPr marL="0" indent="0" algn="l">
              <a:buNone/>
            </a:pPr>
            <a:r>
              <a:rPr lang="en-US" altLang="id-ID" sz="1600" b="1" dirty="0">
                <a:solidFill>
                  <a:schemeClr val="accent5">
                    <a:lumMod val="75000"/>
                  </a:schemeClr>
                </a:solidFill>
                <a:latin typeface="Source Han Sans SC" panose="020B0500000000000000" pitchFamily="34" charset="-128"/>
                <a:ea typeface="Source Han Sans SC" panose="020B0500000000000000" pitchFamily="34" charset="-128"/>
                <a:cs typeface="Lato Light" panose="020F0502020204030203" pitchFamily="34" charset="0"/>
                <a:sym typeface="+mn-ea"/>
              </a:rPr>
              <a:t>5.海关行政处罚案例数据库</a:t>
            </a:r>
            <a:endParaRPr lang="en-US" altLang="id-ID" sz="1600" b="1" dirty="0">
              <a:solidFill>
                <a:schemeClr val="accent5">
                  <a:lumMod val="75000"/>
                </a:schemeClr>
              </a:solidFill>
              <a:latin typeface="Source Han Sans SC" panose="020B0500000000000000" pitchFamily="34" charset="-128"/>
              <a:ea typeface="Source Han Sans SC" panose="020B0500000000000000" pitchFamily="34" charset="-128"/>
              <a:cs typeface="Lato Light" panose="020F0502020204030203" pitchFamily="34" charset="0"/>
            </a:endParaRPr>
          </a:p>
          <a:p>
            <a:pPr marL="0" indent="0" algn="l">
              <a:buNone/>
            </a:pPr>
            <a:r>
              <a:rPr lang="en-US" altLang="id-ID" sz="1600" b="1" dirty="0">
                <a:solidFill>
                  <a:schemeClr val="accent5">
                    <a:lumMod val="75000"/>
                  </a:schemeClr>
                </a:solidFill>
                <a:latin typeface="Source Han Sans SC" panose="020B0500000000000000" pitchFamily="34" charset="-128"/>
                <a:ea typeface="Source Han Sans SC" panose="020B0500000000000000" pitchFamily="34" charset="-128"/>
                <a:cs typeface="Lato Light" panose="020F0502020204030203" pitchFamily="34" charset="0"/>
                <a:sym typeface="+mn-ea"/>
              </a:rPr>
              <a:t>6.进出口贸易法律法规库</a:t>
            </a:r>
            <a:endParaRPr lang="en-US" altLang="id-ID" sz="1600" b="1" dirty="0">
              <a:solidFill>
                <a:schemeClr val="accent5">
                  <a:lumMod val="75000"/>
                </a:schemeClr>
              </a:solidFill>
              <a:latin typeface="Source Han Sans SC" panose="020B0500000000000000" pitchFamily="34" charset="-128"/>
              <a:ea typeface="Source Han Sans SC" panose="020B0500000000000000" pitchFamily="34" charset="-128"/>
              <a:cs typeface="Lato Light" panose="020F0502020204030203" pitchFamily="34" charset="0"/>
            </a:endParaRPr>
          </a:p>
          <a:p>
            <a:pPr marL="0" indent="0" algn="l">
              <a:buNone/>
            </a:pPr>
            <a:r>
              <a:rPr lang="en-US" altLang="id-ID" sz="1600" b="1" dirty="0">
                <a:solidFill>
                  <a:schemeClr val="accent5">
                    <a:lumMod val="75000"/>
                  </a:schemeClr>
                </a:solidFill>
                <a:latin typeface="Source Han Sans SC" panose="020B0500000000000000" pitchFamily="34" charset="-128"/>
                <a:ea typeface="Source Han Sans SC" panose="020B0500000000000000" pitchFamily="34" charset="-128"/>
                <a:cs typeface="Lato Light" panose="020F0502020204030203" pitchFamily="34" charset="0"/>
                <a:sym typeface="+mn-ea"/>
              </a:rPr>
              <a:t>7.CCD银联商务消费数据库</a:t>
            </a:r>
            <a:endParaRPr lang="en-US" altLang="id-ID" sz="1600" b="1" dirty="0">
              <a:solidFill>
                <a:schemeClr val="accent5">
                  <a:lumMod val="75000"/>
                </a:schemeClr>
              </a:solidFill>
              <a:latin typeface="Source Han Sans SC" panose="020B0500000000000000" pitchFamily="34" charset="-128"/>
              <a:ea typeface="Source Han Sans SC" panose="020B0500000000000000" pitchFamily="34" charset="-128"/>
              <a:cs typeface="Lato Light" panose="020F0502020204030203" pitchFamily="34" charset="0"/>
            </a:endParaRPr>
          </a:p>
          <a:p>
            <a:pPr marL="0" indent="0" algn="l">
              <a:buNone/>
            </a:pPr>
            <a:r>
              <a:rPr lang="en-US" altLang="id-ID" sz="1600" b="1" dirty="0">
                <a:solidFill>
                  <a:schemeClr val="accent5">
                    <a:lumMod val="75000"/>
                  </a:schemeClr>
                </a:solidFill>
                <a:latin typeface="Source Han Sans SC" panose="020B0500000000000000" pitchFamily="34" charset="-128"/>
                <a:ea typeface="Source Han Sans SC" panose="020B0500000000000000" pitchFamily="34" charset="-128"/>
                <a:cs typeface="Lato Light" panose="020F0502020204030203" pitchFamily="34" charset="0"/>
                <a:sym typeface="+mn-ea"/>
              </a:rPr>
              <a:t>8.CCD工业企业数据库</a:t>
            </a:r>
            <a:endParaRPr lang="en-US" altLang="id-ID" sz="1600" b="1" dirty="0">
              <a:solidFill>
                <a:schemeClr val="accent5">
                  <a:lumMod val="75000"/>
                </a:schemeClr>
              </a:solidFill>
              <a:latin typeface="Source Han Sans SC" panose="020B0500000000000000" pitchFamily="34" charset="-128"/>
              <a:ea typeface="Source Han Sans SC" panose="020B0500000000000000" pitchFamily="34" charset="-128"/>
              <a:cs typeface="Lato Light" panose="020F0502020204030203"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rcRect l="46195" b="629"/>
          <a:stretch>
            <a:fillRect/>
          </a:stretch>
        </p:blipFill>
        <p:spPr>
          <a:xfrm>
            <a:off x="5632080" y="43134"/>
            <a:ext cx="6559920" cy="6814867"/>
          </a:xfrm>
          <a:custGeom>
            <a:avLst/>
            <a:gdLst>
              <a:gd name="connsiteX0" fmla="*/ 4690431 w 6559920"/>
              <a:gd name="connsiteY0" fmla="*/ 0 h 6814867"/>
              <a:gd name="connsiteX1" fmla="*/ 6559920 w 6559920"/>
              <a:gd name="connsiteY1" fmla="*/ 0 h 6814867"/>
              <a:gd name="connsiteX2" fmla="*/ 6559920 w 6559920"/>
              <a:gd name="connsiteY2" fmla="*/ 6814867 h 6814867"/>
              <a:gd name="connsiteX3" fmla="*/ 4674347 w 6559920"/>
              <a:gd name="connsiteY3" fmla="*/ 661 h 6814867"/>
            </a:gdLst>
            <a:ahLst/>
            <a:cxnLst>
              <a:cxn ang="0">
                <a:pos x="connsiteX0" y="connsiteY0"/>
              </a:cxn>
              <a:cxn ang="0">
                <a:pos x="connsiteX1" y="connsiteY1"/>
              </a:cxn>
              <a:cxn ang="0">
                <a:pos x="connsiteX2" y="connsiteY2"/>
              </a:cxn>
              <a:cxn ang="0">
                <a:pos x="connsiteX3" y="connsiteY3"/>
              </a:cxn>
            </a:cxnLst>
            <a:rect l="l" t="t" r="r" b="b"/>
            <a:pathLst>
              <a:path w="6559920" h="6814867">
                <a:moveTo>
                  <a:pt x="4690431" y="0"/>
                </a:moveTo>
                <a:lnTo>
                  <a:pt x="6559920" y="0"/>
                </a:lnTo>
                <a:lnTo>
                  <a:pt x="6559920" y="6814867"/>
                </a:lnTo>
                <a:cubicBezTo>
                  <a:pt x="6559920" y="6814867"/>
                  <a:pt x="-6848597" y="584736"/>
                  <a:pt x="4674347" y="661"/>
                </a:cubicBezTo>
                <a:close/>
              </a:path>
            </a:pathLst>
          </a:custGeom>
          <a:noFill/>
        </p:spPr>
      </p:pic>
      <p:grpSp>
        <p:nvGrpSpPr>
          <p:cNvPr id="9" name="组合 8"/>
          <p:cNvGrpSpPr/>
          <p:nvPr/>
        </p:nvGrpSpPr>
        <p:grpSpPr>
          <a:xfrm>
            <a:off x="1953412" y="3112113"/>
            <a:ext cx="4664847" cy="686488"/>
            <a:chOff x="6559918" y="3287670"/>
            <a:chExt cx="4664847" cy="686488"/>
          </a:xfrm>
        </p:grpSpPr>
        <p:sp>
          <p:nvSpPr>
            <p:cNvPr id="10" name="MH_Other_1"/>
            <p:cNvSpPr>
              <a:spLocks noChangeAspect="1"/>
            </p:cNvSpPr>
            <p:nvPr>
              <p:custDataLst>
                <p:tags r:id="rId2"/>
              </p:custDataLst>
            </p:nvPr>
          </p:nvSpPr>
          <p:spPr>
            <a:xfrm>
              <a:off x="6559918" y="3288706"/>
              <a:ext cx="684027" cy="685452"/>
            </a:xfrm>
            <a:prstGeom prst="ellipse">
              <a:avLst/>
            </a:prstGeom>
            <a:solidFill>
              <a:schemeClr val="bg1"/>
            </a:solidFill>
            <a:ln w="57150" cap="flat" cmpd="sng" algn="ctr">
              <a:solidFill>
                <a:srgbClr val="4472C4"/>
              </a:solidFill>
              <a:prstDash val="solid"/>
            </a:ln>
            <a:effectLst/>
          </p:spPr>
          <p:txBody>
            <a:bodyPr lIns="0" tIns="0" rIns="0" bIns="0" anchor="ctr"/>
            <a:lstStyle/>
            <a:p>
              <a:pPr algn="ctr">
                <a:defRPr/>
              </a:pPr>
              <a:r>
                <a:rPr lang="en-US" altLang="zh-CN" sz="4400" b="1" kern="0" dirty="0">
                  <a:solidFill>
                    <a:srgbClr val="4472C4"/>
                  </a:solidFill>
                  <a:latin typeface="微软雅黑" panose="020B0503020204020204" pitchFamily="34" charset="-122"/>
                  <a:ea typeface="微软雅黑" panose="020B0503020204020204" pitchFamily="34" charset="-122"/>
                  <a:sym typeface="Arial" panose="020B0604020202090204" pitchFamily="34" charset="0"/>
                </a:rPr>
                <a:t>2</a:t>
              </a:r>
              <a:endParaRPr lang="en-US" altLang="zh-CN" sz="4400" b="1" kern="0" dirty="0">
                <a:solidFill>
                  <a:srgbClr val="4472C4"/>
                </a:solidFill>
                <a:latin typeface="微软雅黑" panose="020B0503020204020204" pitchFamily="34" charset="-122"/>
                <a:ea typeface="微软雅黑" panose="020B0503020204020204" pitchFamily="34" charset="-122"/>
                <a:sym typeface="Arial" panose="020B0604020202090204" pitchFamily="34" charset="0"/>
              </a:endParaRPr>
            </a:p>
          </p:txBody>
        </p:sp>
        <p:sp>
          <p:nvSpPr>
            <p:cNvPr id="11" name="MH_Text_1"/>
            <p:cNvSpPr/>
            <p:nvPr>
              <p:custDataLst>
                <p:tags r:id="rId3"/>
              </p:custDataLst>
            </p:nvPr>
          </p:nvSpPr>
          <p:spPr>
            <a:xfrm>
              <a:off x="7572824" y="3287670"/>
              <a:ext cx="3651941" cy="676910"/>
            </a:xfrm>
            <a:prstGeom prst="rect">
              <a:avLst/>
            </a:prstGeom>
          </p:spPr>
          <p:txBody>
            <a:bodyPr wrap="square" lIns="0" tIns="0" rIns="0" bIns="0" anchor="ctr">
              <a:spAutoFit/>
            </a:bodyPr>
            <a:lstStyle/>
            <a:p>
              <a:r>
                <a:rPr lang="zh-CN" altLang="en-US" sz="4400" b="1" dirty="0">
                  <a:solidFill>
                    <a:srgbClr val="4472C4"/>
                  </a:solidFill>
                  <a:latin typeface="微软雅黑" panose="020B0503020204020204" pitchFamily="34" charset="-122"/>
                  <a:ea typeface="微软雅黑" panose="020B0503020204020204" pitchFamily="34" charset="-122"/>
                  <a:sym typeface="Arial" panose="020B0604020202090204" pitchFamily="34" charset="0"/>
                </a:rPr>
                <a:t>产品</a:t>
              </a:r>
              <a:r>
                <a:rPr lang="zh-CN" altLang="en-US" sz="4400" b="1" dirty="0">
                  <a:solidFill>
                    <a:srgbClr val="4472C4"/>
                  </a:solidFill>
                  <a:latin typeface="微软雅黑" panose="020B0503020204020204" pitchFamily="34" charset="-122"/>
                  <a:ea typeface="微软雅黑" panose="020B0503020204020204" pitchFamily="34" charset="-122"/>
                  <a:sym typeface="Arial" panose="020B0604020202090204" pitchFamily="34" charset="0"/>
                </a:rPr>
                <a:t>介绍</a:t>
              </a:r>
              <a:endParaRPr lang="zh-CN" altLang="en-US" sz="4400" b="1" dirty="0">
                <a:solidFill>
                  <a:srgbClr val="4472C4"/>
                </a:solidFill>
                <a:latin typeface="微软雅黑" panose="020B0503020204020204" pitchFamily="34" charset="-122"/>
                <a:ea typeface="微软雅黑" panose="020B0503020204020204" pitchFamily="34" charset="-122"/>
                <a:sym typeface="Arial" panose="020B0604020202090204" pitchFamily="34" charset="0"/>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437515" y="292735"/>
            <a:ext cx="1129665" cy="793426"/>
            <a:chOff x="6638" y="1949"/>
            <a:chExt cx="2868" cy="2015"/>
          </a:xfrm>
        </p:grpSpPr>
        <p:grpSp>
          <p:nvGrpSpPr>
            <p:cNvPr id="24" name="组合 23"/>
            <p:cNvGrpSpPr/>
            <p:nvPr/>
          </p:nvGrpSpPr>
          <p:grpSpPr>
            <a:xfrm rot="16200000" flipV="1">
              <a:off x="7760" y="2127"/>
              <a:ext cx="1239" cy="882"/>
              <a:chOff x="10553" y="9066"/>
              <a:chExt cx="944" cy="671"/>
            </a:xfrm>
            <a:gradFill>
              <a:gsLst>
                <a:gs pos="0">
                  <a:srgbClr val="CFEFFE">
                    <a:alpha val="0"/>
                  </a:srgbClr>
                </a:gs>
                <a:gs pos="100000">
                  <a:srgbClr val="CFEFFE"/>
                </a:gs>
              </a:gsLst>
              <a:lin ang="0" scaled="0"/>
            </a:gradFill>
          </p:grpSpPr>
          <p:sp>
            <p:nvSpPr>
              <p:cNvPr id="25" name="椭圆 24"/>
              <p:cNvSpPr/>
              <p:nvPr/>
            </p:nvSpPr>
            <p:spPr>
              <a:xfrm rot="16200000" flipH="1" flipV="1">
                <a:off x="10553" y="9066"/>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27" name="椭圆 26"/>
              <p:cNvSpPr/>
              <p:nvPr/>
            </p:nvSpPr>
            <p:spPr>
              <a:xfrm rot="16200000" flipH="1" flipV="1">
                <a:off x="10553" y="9256"/>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28" name="椭圆 27"/>
              <p:cNvSpPr/>
              <p:nvPr/>
            </p:nvSpPr>
            <p:spPr>
              <a:xfrm rot="16200000" flipH="1" flipV="1">
                <a:off x="10553" y="9446"/>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29" name="椭圆 28"/>
              <p:cNvSpPr/>
              <p:nvPr/>
            </p:nvSpPr>
            <p:spPr>
              <a:xfrm rot="16200000" flipH="1" flipV="1">
                <a:off x="10553" y="9637"/>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30" name="椭圆 29"/>
              <p:cNvSpPr/>
              <p:nvPr/>
            </p:nvSpPr>
            <p:spPr>
              <a:xfrm rot="16200000" flipH="1" flipV="1">
                <a:off x="10722" y="9066"/>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31" name="椭圆 30"/>
              <p:cNvSpPr/>
              <p:nvPr/>
            </p:nvSpPr>
            <p:spPr>
              <a:xfrm rot="16200000" flipH="1" flipV="1">
                <a:off x="10722" y="9256"/>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32" name="椭圆 31"/>
              <p:cNvSpPr/>
              <p:nvPr/>
            </p:nvSpPr>
            <p:spPr>
              <a:xfrm rot="16200000" flipH="1" flipV="1">
                <a:off x="10722" y="9446"/>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33" name="椭圆 32"/>
              <p:cNvSpPr/>
              <p:nvPr/>
            </p:nvSpPr>
            <p:spPr>
              <a:xfrm rot="16200000" flipH="1" flipV="1">
                <a:off x="10722" y="9637"/>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34" name="椭圆 33"/>
              <p:cNvSpPr/>
              <p:nvPr/>
            </p:nvSpPr>
            <p:spPr>
              <a:xfrm rot="16200000" flipH="1" flipV="1">
                <a:off x="10891" y="9066"/>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35" name="椭圆 34"/>
              <p:cNvSpPr/>
              <p:nvPr/>
            </p:nvSpPr>
            <p:spPr>
              <a:xfrm rot="16200000" flipH="1" flipV="1">
                <a:off x="10891" y="9256"/>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36" name="椭圆 35"/>
              <p:cNvSpPr/>
              <p:nvPr/>
            </p:nvSpPr>
            <p:spPr>
              <a:xfrm rot="16200000" flipH="1" flipV="1">
                <a:off x="10891" y="9446"/>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37" name="椭圆 36"/>
              <p:cNvSpPr/>
              <p:nvPr/>
            </p:nvSpPr>
            <p:spPr>
              <a:xfrm rot="16200000" flipH="1" flipV="1">
                <a:off x="10891" y="9637"/>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38" name="椭圆 37"/>
              <p:cNvSpPr/>
              <p:nvPr/>
            </p:nvSpPr>
            <p:spPr>
              <a:xfrm rot="16200000" flipH="1" flipV="1">
                <a:off x="11059" y="9066"/>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39" name="椭圆 38"/>
              <p:cNvSpPr/>
              <p:nvPr/>
            </p:nvSpPr>
            <p:spPr>
              <a:xfrm rot="16200000" flipH="1" flipV="1">
                <a:off x="11059" y="9256"/>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40" name="椭圆 39"/>
              <p:cNvSpPr/>
              <p:nvPr/>
            </p:nvSpPr>
            <p:spPr>
              <a:xfrm rot="16200000" flipH="1" flipV="1">
                <a:off x="11059" y="9446"/>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41" name="椭圆 40"/>
              <p:cNvSpPr/>
              <p:nvPr/>
            </p:nvSpPr>
            <p:spPr>
              <a:xfrm rot="16200000" flipH="1" flipV="1">
                <a:off x="11059" y="9637"/>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42" name="椭圆 41"/>
              <p:cNvSpPr/>
              <p:nvPr/>
            </p:nvSpPr>
            <p:spPr>
              <a:xfrm rot="16200000" flipH="1" flipV="1">
                <a:off x="11228" y="9066"/>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43" name="椭圆 42"/>
              <p:cNvSpPr/>
              <p:nvPr/>
            </p:nvSpPr>
            <p:spPr>
              <a:xfrm rot="16200000" flipH="1" flipV="1">
                <a:off x="11228" y="9256"/>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44" name="椭圆 43"/>
              <p:cNvSpPr/>
              <p:nvPr/>
            </p:nvSpPr>
            <p:spPr>
              <a:xfrm rot="16200000" flipH="1" flipV="1">
                <a:off x="11228" y="9446"/>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45" name="椭圆 44"/>
              <p:cNvSpPr/>
              <p:nvPr/>
            </p:nvSpPr>
            <p:spPr>
              <a:xfrm rot="16200000" flipH="1" flipV="1">
                <a:off x="11228" y="9637"/>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46" name="椭圆 45"/>
              <p:cNvSpPr/>
              <p:nvPr/>
            </p:nvSpPr>
            <p:spPr>
              <a:xfrm rot="16200000" flipH="1" flipV="1">
                <a:off x="11397" y="9066"/>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47" name="椭圆 46"/>
              <p:cNvSpPr/>
              <p:nvPr/>
            </p:nvSpPr>
            <p:spPr>
              <a:xfrm rot="16200000" flipH="1" flipV="1">
                <a:off x="11397" y="9256"/>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48" name="椭圆 47"/>
              <p:cNvSpPr/>
              <p:nvPr/>
            </p:nvSpPr>
            <p:spPr>
              <a:xfrm rot="16200000" flipH="1" flipV="1">
                <a:off x="11397" y="9446"/>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49" name="椭圆 48"/>
              <p:cNvSpPr/>
              <p:nvPr/>
            </p:nvSpPr>
            <p:spPr>
              <a:xfrm rot="16200000" flipH="1" flipV="1">
                <a:off x="11397" y="9637"/>
                <a:ext cx="101" cy="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grpSp>
        <p:sp>
          <p:nvSpPr>
            <p:cNvPr id="113" name="文本框 112"/>
            <p:cNvSpPr txBox="1"/>
            <p:nvPr/>
          </p:nvSpPr>
          <p:spPr>
            <a:xfrm>
              <a:off x="6638" y="2013"/>
              <a:ext cx="2868" cy="1951"/>
            </a:xfrm>
            <a:prstGeom prst="rect">
              <a:avLst/>
            </a:prstGeom>
            <a:noFill/>
          </p:spPr>
          <p:txBody>
            <a:bodyPr wrap="square" rtlCol="0" anchor="t">
              <a:spAutoFit/>
            </a:bodyPr>
            <a:p>
              <a:r>
                <a:rPr lang="en-US" altLang="zh-CN" sz="4400" b="1" cap="all">
                  <a:ln>
                    <a:solidFill>
                      <a:srgbClr val="5ECAFC">
                        <a:alpha val="50000"/>
                      </a:srgbClr>
                    </a:solidFill>
                  </a:ln>
                  <a:solidFill>
                    <a:schemeClr val="accent5">
                      <a:lumMod val="75000"/>
                    </a:schemeClr>
                  </a:solidFill>
                  <a:uFillTx/>
                  <a:latin typeface="汉仪雅酷黑 85W" panose="020B0904020202020204" charset="-122"/>
                  <a:ea typeface="汉仪雅酷黑 85W" panose="020B0904020202020204" charset="-122"/>
                  <a:sym typeface="+mn-ea"/>
                </a:rPr>
                <a:t>01</a:t>
              </a:r>
              <a:endParaRPr lang="en-US" altLang="zh-CN" sz="4400" b="1" cap="all">
                <a:ln>
                  <a:solidFill>
                    <a:srgbClr val="5ECAFC">
                      <a:alpha val="50000"/>
                    </a:srgbClr>
                  </a:solidFill>
                </a:ln>
                <a:solidFill>
                  <a:schemeClr val="accent5">
                    <a:lumMod val="75000"/>
                  </a:schemeClr>
                </a:solidFill>
                <a:uFillTx/>
                <a:latin typeface="汉仪雅酷黑 85W" panose="020B0904020202020204" charset="-122"/>
                <a:ea typeface="汉仪雅酷黑 85W" panose="020B0904020202020204" charset="-122"/>
                <a:sym typeface="+mn-ea"/>
              </a:endParaRPr>
            </a:p>
          </p:txBody>
        </p:sp>
      </p:grpSp>
      <p:sp>
        <p:nvSpPr>
          <p:cNvPr id="17" name="文本框 16"/>
          <p:cNvSpPr txBox="1"/>
          <p:nvPr/>
        </p:nvSpPr>
        <p:spPr>
          <a:xfrm>
            <a:off x="1511935" y="362585"/>
            <a:ext cx="4801870" cy="723265"/>
          </a:xfrm>
          <a:prstGeom prst="rect">
            <a:avLst/>
          </a:prstGeom>
          <a:noFill/>
        </p:spPr>
        <p:txBody>
          <a:bodyPr wrap="square" rtlCol="0">
            <a:noAutofit/>
          </a:bodyPr>
          <a:p>
            <a:pPr algn="l" fontAlgn="auto"/>
            <a:r>
              <a:rPr lang="zh-CN" altLang="en-US" sz="4000" b="1" dirty="0">
                <a:solidFill>
                  <a:srgbClr val="4472C4"/>
                </a:solidFill>
                <a:latin typeface="微软雅黑" panose="020B0503020204020204" pitchFamily="34" charset="-122"/>
                <a:ea typeface="微软雅黑" panose="020B0503020204020204" pitchFamily="34" charset="-122"/>
                <a:cs typeface="Roboto Black" panose="02000000000000000000" pitchFamily="2" charset="0"/>
              </a:rPr>
              <a:t>产品介绍</a:t>
            </a:r>
            <a:endParaRPr lang="zh-CN" altLang="en-US" sz="4000" b="1" dirty="0">
              <a:solidFill>
                <a:srgbClr val="4472C4"/>
              </a:solidFill>
              <a:latin typeface="微软雅黑" panose="020B0503020204020204" pitchFamily="34" charset="-122"/>
              <a:ea typeface="微软雅黑" panose="020B0503020204020204" pitchFamily="34" charset="-122"/>
              <a:cs typeface="Roboto Black" panose="02000000000000000000" pitchFamily="2" charset="0"/>
            </a:endParaRPr>
          </a:p>
        </p:txBody>
      </p:sp>
      <p:sp>
        <p:nvSpPr>
          <p:cNvPr id="21" name="圆角矩形 20"/>
          <p:cNvSpPr/>
          <p:nvPr/>
        </p:nvSpPr>
        <p:spPr>
          <a:xfrm>
            <a:off x="6218555" y="1467485"/>
            <a:ext cx="5168900" cy="1961515"/>
          </a:xfrm>
          <a:prstGeom prst="roundRect">
            <a:avLst>
              <a:gd name="adj" fmla="val 5557"/>
            </a:avLst>
          </a:prstGeom>
          <a:solidFill>
            <a:srgbClr val="FFFFFF"/>
          </a:solidFill>
          <a:ln w="6350">
            <a:solidFill>
              <a:srgbClr val="CFEFFE"/>
            </a:solidFill>
          </a:ln>
          <a:effectLst>
            <a:outerShdw blurRad="190500" dist="127000" dir="2700000" algn="tl" rotWithShape="0">
              <a:srgbClr val="5ECAFC">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600">
              <a:solidFill>
                <a:schemeClr val="tx1">
                  <a:lumMod val="65000"/>
                  <a:lumOff val="35000"/>
                </a:schemeClr>
              </a:solidFill>
              <a:sym typeface="+mn-ea"/>
            </a:endParaRPr>
          </a:p>
        </p:txBody>
      </p:sp>
      <p:sp>
        <p:nvSpPr>
          <p:cNvPr id="26" name="同侧圆角矩形 25"/>
          <p:cNvSpPr/>
          <p:nvPr/>
        </p:nvSpPr>
        <p:spPr>
          <a:xfrm rot="5400000">
            <a:off x="7354570" y="57150"/>
            <a:ext cx="478790" cy="2750820"/>
          </a:xfrm>
          <a:prstGeom prst="round2SameRect">
            <a:avLst>
              <a:gd name="adj1" fmla="val 16667"/>
              <a:gd name="adj2" fmla="val 64"/>
            </a:avLst>
          </a:prstGeom>
          <a:gradFill>
            <a:gsLst>
              <a:gs pos="100000">
                <a:srgbClr val="589EDC"/>
              </a:gs>
              <a:gs pos="0">
                <a:srgbClr val="ABCFEF"/>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nvSpPr>
        <p:spPr>
          <a:xfrm>
            <a:off x="6218555" y="1671955"/>
            <a:ext cx="5169535" cy="1891665"/>
          </a:xfrm>
          <a:prstGeom prst="rect">
            <a:avLst/>
          </a:prstGeom>
          <a:noFill/>
        </p:spPr>
        <p:txBody>
          <a:bodyPr wrap="square" rtlCol="0" anchor="t">
            <a:noAutofit/>
          </a:bodyPr>
          <a:p>
            <a:pPr lvl="0" algn="l">
              <a:lnSpc>
                <a:spcPct val="100000"/>
              </a:lnSpc>
              <a:buClrTx/>
              <a:buSzTx/>
              <a:buNone/>
              <a:defRPr/>
            </a:pPr>
            <a:r>
              <a:rPr lang="zh-CN" altLang="en-US" sz="1300" b="1" dirty="0">
                <a:solidFill>
                  <a:srgbClr val="FF0000"/>
                </a:solidFill>
                <a:latin typeface="Source Han Sans SC" panose="020B0500000000000000" pitchFamily="34" charset="-128"/>
                <a:ea typeface="Source Han Sans SC" panose="020B0500000000000000" pitchFamily="34" charset="-128"/>
                <a:sym typeface="FZHei-B01S" panose="02010601030101010101" pitchFamily="2" charset="-122"/>
              </a:rPr>
              <a:t>数据基本情况</a:t>
            </a:r>
            <a:r>
              <a:rPr lang="zh-CN" altLang="en-US" sz="1300" b="1" dirty="0">
                <a:solidFill>
                  <a:srgbClr val="FF0000"/>
                </a:solidFill>
                <a:latin typeface="宋体" charset="0"/>
                <a:ea typeface="宋体" charset="0"/>
                <a:sym typeface="FZHei-B01S" panose="02010601030101010101" pitchFamily="2" charset="-122"/>
              </a:rPr>
              <a:t>：</a:t>
            </a:r>
            <a:r>
              <a:rPr lang="zh-CN" altLang="en-US" sz="1300" dirty="0">
                <a:solidFill>
                  <a:schemeClr val="bg1">
                    <a:lumMod val="50000"/>
                  </a:schemeClr>
                </a:solidFill>
                <a:latin typeface="Source Han Sans SC" panose="020B0500000000000000" pitchFamily="34" charset="-128"/>
                <a:ea typeface="Source Han Sans SC" panose="020B0500000000000000" pitchFamily="34" charset="-128"/>
                <a:sym typeface="FZHei-B01S" panose="02010601030101010101" pitchFamily="2" charset="-122"/>
              </a:rPr>
              <a:t>数据服务年限（2013年至今），数据服务范围全国银联公司支付模式，按每个商户/四种交易类型（借记卡/贷记卡/微信/支付宝）/日统计交易笔数、交易金额，流水包括银行卡、网付流水，涵盖全部交易，数据服务频率：年，季度，月（可落地）；日频率数据在银联服务器上使用(订购数据一个月起到一年）</a:t>
            </a:r>
            <a:endParaRPr lang="zh-CN" altLang="en-US" sz="1300" dirty="0">
              <a:solidFill>
                <a:schemeClr val="bg1">
                  <a:lumMod val="50000"/>
                </a:schemeClr>
              </a:solidFill>
              <a:latin typeface="Source Han Sans SC" panose="020B0500000000000000" pitchFamily="34" charset="-128"/>
              <a:ea typeface="Source Han Sans SC" panose="020B0500000000000000" pitchFamily="34" charset="-128"/>
              <a:sym typeface="FZHei-B01S" panose="02010601030101010101" pitchFamily="2" charset="-122"/>
            </a:endParaRPr>
          </a:p>
          <a:p>
            <a:pPr lvl="0" algn="l">
              <a:lnSpc>
                <a:spcPct val="100000"/>
              </a:lnSpc>
              <a:buClrTx/>
              <a:buSzTx/>
              <a:buNone/>
              <a:defRPr/>
            </a:pPr>
            <a:r>
              <a:rPr lang="zh-CN" altLang="en-US" sz="1300" b="1" dirty="0">
                <a:solidFill>
                  <a:srgbClr val="FF0000"/>
                </a:solidFill>
                <a:latin typeface="Source Han Sans SC" panose="020B0500000000000000" pitchFamily="34" charset="-128"/>
                <a:ea typeface="Source Han Sans SC" panose="020B0500000000000000" pitchFamily="34" charset="-128"/>
                <a:sym typeface="FZHei-B01S" panose="02010601030101010101" pitchFamily="2" charset="-122"/>
              </a:rPr>
              <a:t>银联消费数据优势：</a:t>
            </a:r>
            <a:r>
              <a:rPr lang="zh-CN" altLang="en-US" sz="1300" dirty="0">
                <a:solidFill>
                  <a:schemeClr val="tx1"/>
                </a:solidFill>
                <a:latin typeface="Source Han Sans SC" panose="020B0500000000000000" pitchFamily="34" charset="-128"/>
                <a:ea typeface="Source Han Sans SC" panose="020B0500000000000000" pitchFamily="34" charset="-128"/>
                <a:sym typeface="FZHei-B01S" panose="02010601030101010101" pitchFamily="2" charset="-122"/>
              </a:rPr>
              <a:t>我们目前是国内银联商务消费数据授权单位，银联数据刚刚推出，具有非常大的研究价值。涉及很多方向的研究，个人消费角度，行业经济角度，商圈角度等等</a:t>
            </a:r>
            <a:endParaRPr lang="en-US" altLang="zh-CN" sz="1300" dirty="0">
              <a:solidFill>
                <a:schemeClr val="tx1"/>
              </a:solidFill>
              <a:latin typeface="Source Han Sans SC" panose="020B0500000000000000" pitchFamily="34" charset="-128"/>
              <a:ea typeface="Source Han Sans SC" panose="020B0500000000000000" pitchFamily="34" charset="-128"/>
              <a:sym typeface="FZHei-B01S" panose="02010601030101010101" pitchFamily="2" charset="-122"/>
            </a:endParaRPr>
          </a:p>
          <a:p>
            <a:pPr lvl="0" algn="l">
              <a:lnSpc>
                <a:spcPct val="100000"/>
              </a:lnSpc>
              <a:buClrTx/>
              <a:buSzTx/>
              <a:buNone/>
              <a:defRPr/>
            </a:pPr>
            <a:endParaRPr lang="en-US" altLang="zh-CN" sz="1300" dirty="0">
              <a:solidFill>
                <a:schemeClr val="tx1"/>
              </a:solidFill>
              <a:latin typeface="Source Han Sans SC" panose="020B0500000000000000" pitchFamily="34" charset="-128"/>
              <a:ea typeface="Source Han Sans SC" panose="020B0500000000000000" pitchFamily="34" charset="-128"/>
              <a:sym typeface="FZHei-B01S" panose="02010601030101010101" pitchFamily="2" charset="-122"/>
            </a:endParaRPr>
          </a:p>
        </p:txBody>
      </p:sp>
      <p:sp>
        <p:nvSpPr>
          <p:cNvPr id="18" name="文本框 17"/>
          <p:cNvSpPr txBox="1"/>
          <p:nvPr/>
        </p:nvSpPr>
        <p:spPr>
          <a:xfrm>
            <a:off x="6580505" y="1256665"/>
            <a:ext cx="2026920" cy="337185"/>
          </a:xfrm>
          <a:prstGeom prst="rect">
            <a:avLst/>
          </a:prstGeom>
          <a:noFill/>
        </p:spPr>
        <p:txBody>
          <a:bodyPr wrap="square" rtlCol="0" anchor="t">
            <a:spAutoFit/>
          </a:bodyPr>
          <a:p>
            <a:pPr algn="l">
              <a:buClrTx/>
              <a:buSzTx/>
              <a:buFontTx/>
            </a:pPr>
            <a:r>
              <a:rPr lang="zh-CN" altLang="en-US" sz="1600" b="1" dirty="0">
                <a:latin typeface="宋体" charset="0"/>
                <a:ea typeface="宋体" charset="0"/>
                <a:cs typeface="宋体" charset="0"/>
                <a:sym typeface="+mn-ea"/>
              </a:rPr>
              <a:t>CCD银联消费数据</a:t>
            </a:r>
            <a:endParaRPr lang="zh-CN" altLang="en-US" sz="1600" b="1" dirty="0">
              <a:latin typeface="宋体" charset="0"/>
              <a:ea typeface="宋体" charset="0"/>
              <a:cs typeface="宋体" charset="0"/>
              <a:sym typeface="+mn-ea"/>
            </a:endParaRPr>
          </a:p>
        </p:txBody>
      </p:sp>
      <p:sp>
        <p:nvSpPr>
          <p:cNvPr id="19" name="圆角矩形 18"/>
          <p:cNvSpPr/>
          <p:nvPr/>
        </p:nvSpPr>
        <p:spPr>
          <a:xfrm>
            <a:off x="6217920" y="4050665"/>
            <a:ext cx="5372100" cy="1891030"/>
          </a:xfrm>
          <a:prstGeom prst="roundRect">
            <a:avLst>
              <a:gd name="adj" fmla="val 5557"/>
            </a:avLst>
          </a:prstGeom>
          <a:solidFill>
            <a:srgbClr val="FFFFFF"/>
          </a:solidFill>
          <a:ln w="6350">
            <a:solidFill>
              <a:srgbClr val="CFEFFE"/>
            </a:solidFill>
          </a:ln>
          <a:effectLst>
            <a:outerShdw blurRad="190500" dist="127000" dir="2700000" algn="tl" rotWithShape="0">
              <a:srgbClr val="5ECAFC">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600">
              <a:solidFill>
                <a:schemeClr val="tx1">
                  <a:lumMod val="65000"/>
                  <a:lumOff val="35000"/>
                </a:schemeClr>
              </a:solidFill>
              <a:sym typeface="+mn-ea"/>
            </a:endParaRPr>
          </a:p>
        </p:txBody>
      </p:sp>
      <p:sp>
        <p:nvSpPr>
          <p:cNvPr id="20" name="同侧圆角矩形 19"/>
          <p:cNvSpPr/>
          <p:nvPr/>
        </p:nvSpPr>
        <p:spPr>
          <a:xfrm rot="5400000">
            <a:off x="7346315" y="2584450"/>
            <a:ext cx="493395" cy="2750820"/>
          </a:xfrm>
          <a:prstGeom prst="round2SameRect">
            <a:avLst/>
          </a:prstGeom>
          <a:gradFill>
            <a:gsLst>
              <a:gs pos="100000">
                <a:srgbClr val="589EDC"/>
              </a:gs>
              <a:gs pos="0">
                <a:srgbClr val="ABCFEF"/>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gradFill>
                <a:gsLst>
                  <a:gs pos="50000">
                    <a:srgbClr val="97C8E1"/>
                  </a:gs>
                  <a:gs pos="0">
                    <a:srgbClr val="BADAEB"/>
                  </a:gs>
                  <a:gs pos="100000">
                    <a:srgbClr val="74B5D6"/>
                  </a:gs>
                </a:gsLst>
                <a:lin scaled="1"/>
              </a:gradFill>
            </a:endParaRPr>
          </a:p>
        </p:txBody>
      </p:sp>
      <p:sp>
        <p:nvSpPr>
          <p:cNvPr id="22" name="文本框 21"/>
          <p:cNvSpPr txBox="1"/>
          <p:nvPr/>
        </p:nvSpPr>
        <p:spPr>
          <a:xfrm>
            <a:off x="6218555" y="4217035"/>
            <a:ext cx="5370830" cy="1880870"/>
          </a:xfrm>
          <a:prstGeom prst="rect">
            <a:avLst/>
          </a:prstGeom>
          <a:noFill/>
        </p:spPr>
        <p:txBody>
          <a:bodyPr wrap="square" rtlCol="0" anchor="t">
            <a:noAutofit/>
          </a:bodyPr>
          <a:p>
            <a:pPr marL="0" indent="0" algn="l">
              <a:buNone/>
            </a:pPr>
            <a:r>
              <a:rPr lang="en-US" altLang="id-ID" sz="1300" dirty="0">
                <a:solidFill>
                  <a:srgbClr val="FF0000"/>
                </a:solidFill>
                <a:latin typeface="Source Han Sans SC" panose="020B0500000000000000" pitchFamily="34" charset="-128"/>
                <a:ea typeface="Source Han Sans SC" panose="020B0500000000000000" pitchFamily="34" charset="-128"/>
                <a:cs typeface="Lato Light" panose="020F0502020204030203" pitchFamily="34" charset="0"/>
                <a:sym typeface="+mn-ea"/>
              </a:rPr>
              <a:t>1.海关历年税则税率数据库</a:t>
            </a:r>
            <a:r>
              <a:rPr lang="zh-CN" altLang="en-US" sz="1300" dirty="0">
                <a:solidFill>
                  <a:srgbClr val="FF0000"/>
                </a:solidFill>
                <a:latin typeface="Source Han Sans SC" panose="020B0500000000000000" pitchFamily="34" charset="-128"/>
                <a:ea typeface="Source Han Sans SC" panose="020B0500000000000000" pitchFamily="34" charset="-128"/>
                <a:cs typeface="Lato Light" panose="020F0502020204030203" pitchFamily="34" charset="0"/>
                <a:sym typeface="+mn-ea"/>
              </a:rPr>
              <a:t>：</a:t>
            </a:r>
            <a:r>
              <a:rPr lang="zh-CN" altLang="en-US" sz="1300" dirty="0">
                <a:solidFill>
                  <a:schemeClr val="bg1">
                    <a:lumMod val="50000"/>
                  </a:schemeClr>
                </a:solidFill>
                <a:latin typeface="思源黑体 CN Normal" panose="020B0400000000000000" pitchFamily="34" charset="-122"/>
                <a:ea typeface="思源黑体 CN Normal" panose="020B0400000000000000" pitchFamily="34" charset="-122"/>
                <a:sym typeface="FZHei-B01S" panose="02010601030101010101" pitchFamily="2" charset="-122"/>
              </a:rPr>
              <a:t>包含海关2002年至202</a:t>
            </a:r>
            <a:r>
              <a:rPr lang="en-US" altLang="zh-CN" sz="1300" dirty="0">
                <a:solidFill>
                  <a:schemeClr val="bg1">
                    <a:lumMod val="50000"/>
                  </a:schemeClr>
                </a:solidFill>
                <a:latin typeface="思源黑体 CN Normal" panose="020B0400000000000000" pitchFamily="34" charset="-122"/>
                <a:ea typeface="思源黑体 CN Normal" panose="020B0400000000000000" pitchFamily="34" charset="-122"/>
                <a:sym typeface="FZHei-B01S" panose="02010601030101010101" pitchFamily="2" charset="-122"/>
              </a:rPr>
              <a:t>3</a:t>
            </a:r>
            <a:r>
              <a:rPr lang="zh-CN" altLang="en-US" sz="1300" dirty="0">
                <a:solidFill>
                  <a:schemeClr val="bg1">
                    <a:lumMod val="50000"/>
                  </a:schemeClr>
                </a:solidFill>
                <a:latin typeface="思源黑体 CN Normal" panose="020B0400000000000000" pitchFamily="34" charset="-122"/>
                <a:ea typeface="思源黑体 CN Normal" panose="020B0400000000000000" pitchFamily="34" charset="-122"/>
                <a:sym typeface="FZHei-B01S" panose="02010601030101010101" pitchFamily="2" charset="-122"/>
              </a:rPr>
              <a:t>年税率数据，年度更新，包含年限，指标，更新频率，主要算法,EXCEL格式（目前只有</a:t>
            </a:r>
            <a:r>
              <a:rPr lang="en-US" altLang="zh-CN" sz="1300" dirty="0">
                <a:solidFill>
                  <a:schemeClr val="bg1">
                    <a:lumMod val="50000"/>
                  </a:schemeClr>
                </a:solidFill>
                <a:latin typeface="思源黑体 CN Normal" panose="020B0400000000000000" pitchFamily="34" charset="-122"/>
                <a:ea typeface="思源黑体 CN Normal" panose="020B0400000000000000" pitchFamily="34" charset="-122"/>
                <a:sym typeface="FZHei-B01S" panose="02010601030101010101" pitchFamily="2" charset="-122"/>
              </a:rPr>
              <a:t>CCD</a:t>
            </a:r>
            <a:r>
              <a:rPr lang="zh-CN" altLang="en-US" sz="1300" dirty="0">
                <a:solidFill>
                  <a:schemeClr val="bg1">
                    <a:lumMod val="50000"/>
                  </a:schemeClr>
                </a:solidFill>
                <a:latin typeface="思源黑体 CN Normal" panose="020B0400000000000000" pitchFamily="34" charset="-122"/>
                <a:ea typeface="思源黑体 CN Normal" panose="020B0400000000000000" pitchFamily="34" charset="-122"/>
                <a:sym typeface="FZHei-B01S" panose="02010601030101010101" pitchFamily="2" charset="-122"/>
              </a:rPr>
              <a:t>有）</a:t>
            </a:r>
            <a:endParaRPr lang="en-US" altLang="id-ID" sz="1300" b="1" dirty="0">
              <a:solidFill>
                <a:schemeClr val="tx1"/>
              </a:solidFill>
              <a:latin typeface="Source Han Sans SC" panose="020B0500000000000000" pitchFamily="34" charset="-128"/>
              <a:ea typeface="Source Han Sans SC" panose="020B0500000000000000" pitchFamily="34" charset="-128"/>
              <a:cs typeface="Lato Light" panose="020F0502020204030203" pitchFamily="34" charset="0"/>
              <a:sym typeface="+mn-ea"/>
            </a:endParaRPr>
          </a:p>
          <a:p>
            <a:pPr marL="0" indent="0" algn="l">
              <a:buNone/>
            </a:pPr>
            <a:r>
              <a:rPr lang="en-US" altLang="id-ID" sz="1300" dirty="0">
                <a:solidFill>
                  <a:srgbClr val="FF0000"/>
                </a:solidFill>
                <a:latin typeface="Source Han Sans SC" panose="020B0500000000000000" pitchFamily="34" charset="-128"/>
                <a:ea typeface="Source Han Sans SC" panose="020B0500000000000000" pitchFamily="34" charset="-128"/>
                <a:cs typeface="Lato Light" panose="020F0502020204030203" pitchFamily="34" charset="0"/>
                <a:sym typeface="+mn-ea"/>
              </a:rPr>
              <a:t>2.海关行政处罚案例数据库：</a:t>
            </a:r>
            <a:r>
              <a:rPr lang="zh-CN" altLang="en-US" sz="1300" dirty="0">
                <a:solidFill>
                  <a:schemeClr val="bg1">
                    <a:lumMod val="50000"/>
                  </a:schemeClr>
                </a:solidFill>
                <a:latin typeface="思源黑体 CN Normal" panose="020B0400000000000000" pitchFamily="34" charset="-122"/>
                <a:ea typeface="思源黑体 CN Normal" panose="020B0400000000000000" pitchFamily="34" charset="-122"/>
                <a:sym typeface="FZHei-B01S" panose="02010601030101010101" pitchFamily="2" charset="-122"/>
              </a:rPr>
              <a:t>该数据库是目前覆盖字段和案例记录最为完整的海关处罚案例专题数据库（</a:t>
            </a:r>
            <a:r>
              <a:rPr lang="en-US" altLang="zh-CN" sz="1300" dirty="0">
                <a:solidFill>
                  <a:schemeClr val="bg1">
                    <a:lumMod val="50000"/>
                  </a:schemeClr>
                </a:solidFill>
                <a:latin typeface="思源黑体 CN Normal" panose="020B0400000000000000" pitchFamily="34" charset="-122"/>
                <a:ea typeface="思源黑体 CN Normal" panose="020B0400000000000000" pitchFamily="34" charset="-122"/>
                <a:sym typeface="FZHei-B01S" panose="02010601030101010101" pitchFamily="2" charset="-122"/>
              </a:rPr>
              <a:t>2014-</a:t>
            </a:r>
            <a:r>
              <a:rPr lang="zh-CN" altLang="en-US" sz="1300" dirty="0">
                <a:solidFill>
                  <a:schemeClr val="bg1">
                    <a:lumMod val="50000"/>
                  </a:schemeClr>
                </a:solidFill>
                <a:latin typeface="思源黑体 CN Normal" panose="020B0400000000000000" pitchFamily="34" charset="-122"/>
                <a:ea typeface="思源黑体 CN Normal" panose="020B0400000000000000" pitchFamily="34" charset="-122"/>
                <a:sym typeface="FZHei-B01S" panose="02010601030101010101" pitchFamily="2" charset="-122"/>
              </a:rPr>
              <a:t>至今）</a:t>
            </a:r>
            <a:endParaRPr lang="en-US" altLang="id-ID" sz="1300" dirty="0">
              <a:solidFill>
                <a:srgbClr val="FF0000"/>
              </a:solidFill>
              <a:latin typeface="Source Han Sans SC" panose="020B0500000000000000" pitchFamily="34" charset="-128"/>
              <a:ea typeface="Source Han Sans SC" panose="020B0500000000000000" pitchFamily="34" charset="-128"/>
              <a:cs typeface="Lato Light" panose="020F0502020204030203" pitchFamily="34" charset="0"/>
            </a:endParaRPr>
          </a:p>
          <a:p>
            <a:pPr marL="0" indent="0" algn="l">
              <a:buNone/>
            </a:pPr>
            <a:r>
              <a:rPr lang="en-US" altLang="id-ID" sz="1300" dirty="0">
                <a:solidFill>
                  <a:srgbClr val="FF0000"/>
                </a:solidFill>
                <a:latin typeface="Source Han Sans SC" panose="020B0500000000000000" pitchFamily="34" charset="-128"/>
                <a:ea typeface="Source Han Sans SC" panose="020B0500000000000000" pitchFamily="34" charset="-128"/>
                <a:cs typeface="Lato Light" panose="020F0502020204030203" pitchFamily="34" charset="0"/>
                <a:sym typeface="+mn-ea"/>
              </a:rPr>
              <a:t>3.进出口贸易法律法规库</a:t>
            </a:r>
            <a:r>
              <a:rPr lang="zh-CN" altLang="en-US" sz="1300" dirty="0">
                <a:solidFill>
                  <a:srgbClr val="FF0000"/>
                </a:solidFill>
                <a:latin typeface="Source Han Sans SC" panose="020B0500000000000000" pitchFamily="34" charset="-128"/>
                <a:ea typeface="Source Han Sans SC" panose="020B0500000000000000" pitchFamily="34" charset="-128"/>
                <a:cs typeface="Lato Light" panose="020F0502020204030203" pitchFamily="34" charset="0"/>
                <a:sym typeface="+mn-ea"/>
              </a:rPr>
              <a:t>：</a:t>
            </a:r>
            <a:r>
              <a:rPr lang="zh-CN" altLang="en-US" sz="1300" dirty="0">
                <a:solidFill>
                  <a:schemeClr val="bg1">
                    <a:lumMod val="50000"/>
                  </a:schemeClr>
                </a:solidFill>
                <a:latin typeface="思源黑体 CN Normal" panose="020B0400000000000000" pitchFamily="34" charset="-122"/>
                <a:ea typeface="思源黑体 CN Normal" panose="020B0400000000000000" pitchFamily="34" charset="-122"/>
                <a:sym typeface="FZHei-B01S" panose="02010601030101010101" pitchFamily="2" charset="-122"/>
              </a:rPr>
              <a:t>该数据库覆盖实时海关总署、商务部、财政部等进出口涉及主管部委发布的贸易活动相关全口径法律法规信息</a:t>
            </a:r>
            <a:endParaRPr lang="en-US" altLang="id-ID" sz="1300" dirty="0">
              <a:solidFill>
                <a:srgbClr val="FF0000"/>
              </a:solidFill>
              <a:latin typeface="Source Han Sans SC" panose="020B0500000000000000" pitchFamily="34" charset="-128"/>
              <a:ea typeface="Source Han Sans SC" panose="020B0500000000000000" pitchFamily="34" charset="-128"/>
              <a:cs typeface="Lato Light" panose="020F0502020204030203" pitchFamily="34" charset="0"/>
              <a:sym typeface="+mn-ea"/>
            </a:endParaRPr>
          </a:p>
          <a:p>
            <a:pPr marL="0" indent="0" algn="l">
              <a:buNone/>
            </a:pPr>
            <a:r>
              <a:rPr lang="en-US" altLang="id-ID" sz="1300" dirty="0">
                <a:solidFill>
                  <a:srgbClr val="FF0000"/>
                </a:solidFill>
                <a:latin typeface="Source Han Sans SC" panose="020B0500000000000000" pitchFamily="34" charset="-128"/>
                <a:ea typeface="Source Han Sans SC" panose="020B0500000000000000" pitchFamily="34" charset="-128"/>
                <a:cs typeface="Lato Light" panose="020F0502020204030203" pitchFamily="34" charset="0"/>
                <a:sym typeface="+mn-ea"/>
              </a:rPr>
              <a:t>4.CCD工业企业数据库</a:t>
            </a:r>
            <a:r>
              <a:rPr lang="zh-CN" altLang="en-US" sz="1300" dirty="0">
                <a:solidFill>
                  <a:srgbClr val="FF0000"/>
                </a:solidFill>
                <a:latin typeface="Source Han Sans SC" panose="020B0500000000000000" pitchFamily="34" charset="-128"/>
                <a:ea typeface="Source Han Sans SC" panose="020B0500000000000000" pitchFamily="34" charset="-128"/>
                <a:cs typeface="Lato Light" panose="020F0502020204030203" pitchFamily="34" charset="0"/>
                <a:sym typeface="+mn-ea"/>
              </a:rPr>
              <a:t>：</a:t>
            </a:r>
            <a:r>
              <a:rPr lang="zh-CN" altLang="en-US" sz="1300" dirty="0">
                <a:solidFill>
                  <a:schemeClr val="bg1">
                    <a:lumMod val="50000"/>
                  </a:schemeClr>
                </a:solidFill>
                <a:latin typeface="Source Han Sans SC" panose="020B0500000000000000" pitchFamily="34" charset="-128"/>
                <a:ea typeface="Source Han Sans SC" panose="020B0500000000000000" pitchFamily="34" charset="-128"/>
                <a:sym typeface="FZHei-B01S" panose="02010601030101010101" pitchFamily="2" charset="-122"/>
              </a:rPr>
              <a:t>收录年限1998至2015数据质量高有望跟新。</a:t>
            </a:r>
            <a:endParaRPr lang="zh-CN" altLang="en-US" sz="1300" dirty="0">
              <a:solidFill>
                <a:schemeClr val="bg1">
                  <a:lumMod val="50000"/>
                </a:schemeClr>
              </a:solidFill>
              <a:latin typeface="Source Han Sans SC" panose="020B0500000000000000" pitchFamily="34" charset="-128"/>
              <a:ea typeface="Source Han Sans SC" panose="020B0500000000000000" pitchFamily="34" charset="-128"/>
              <a:sym typeface="FZHei-B01S" panose="02010601030101010101" pitchFamily="2" charset="-122"/>
            </a:endParaRPr>
          </a:p>
        </p:txBody>
      </p:sp>
      <p:sp>
        <p:nvSpPr>
          <p:cNvPr id="23" name="文本框 22"/>
          <p:cNvSpPr txBox="1"/>
          <p:nvPr/>
        </p:nvSpPr>
        <p:spPr>
          <a:xfrm>
            <a:off x="6217920" y="3810000"/>
            <a:ext cx="2750185" cy="337185"/>
          </a:xfrm>
          <a:prstGeom prst="rect">
            <a:avLst/>
          </a:prstGeom>
          <a:noFill/>
        </p:spPr>
        <p:txBody>
          <a:bodyPr wrap="square" rtlCol="0" anchor="t">
            <a:spAutoFit/>
          </a:bodyPr>
          <a:p>
            <a:pPr algn="l"/>
            <a:r>
              <a:rPr lang="en-US" altLang="zh-CN" sz="1600">
                <a:solidFill>
                  <a:schemeClr val="tx1"/>
                </a:solidFill>
                <a:effectLst/>
                <a:latin typeface="汉仪雅酷黑 85W" panose="020B0904020202020204" charset="-122"/>
                <a:ea typeface="汉仪雅酷黑 85W" panose="020B0904020202020204" charset="-122"/>
                <a:sym typeface="+mn-ea"/>
              </a:rPr>
              <a:t>CCD</a:t>
            </a:r>
            <a:r>
              <a:rPr lang="zh-CN" altLang="en-US" sz="1600">
                <a:solidFill>
                  <a:schemeClr val="tx1"/>
                </a:solidFill>
                <a:effectLst/>
                <a:latin typeface="汉仪雅酷黑 85W" panose="020B0904020202020204" charset="-122"/>
                <a:ea typeface="汉仪雅酷黑 85W" panose="020B0904020202020204" charset="-122"/>
                <a:sym typeface="+mn-ea"/>
              </a:rPr>
              <a:t>贸易相关数据库</a:t>
            </a:r>
            <a:endParaRPr lang="zh-CN" altLang="en-US" sz="1600">
              <a:solidFill>
                <a:schemeClr val="tx1"/>
              </a:solidFill>
              <a:effectLst/>
              <a:latin typeface="汉仪雅酷黑 85W" panose="020B0904020202020204" charset="-122"/>
              <a:ea typeface="汉仪雅酷黑 85W" panose="020B0904020202020204" charset="-122"/>
              <a:sym typeface="+mn-ea"/>
            </a:endParaRPr>
          </a:p>
        </p:txBody>
      </p:sp>
      <p:sp>
        <p:nvSpPr>
          <p:cNvPr id="53" name="圆角矩形 52"/>
          <p:cNvSpPr/>
          <p:nvPr/>
        </p:nvSpPr>
        <p:spPr>
          <a:xfrm>
            <a:off x="658495" y="1467485"/>
            <a:ext cx="5289550" cy="1961515"/>
          </a:xfrm>
          <a:prstGeom prst="roundRect">
            <a:avLst>
              <a:gd name="adj" fmla="val 5557"/>
            </a:avLst>
          </a:prstGeom>
          <a:solidFill>
            <a:srgbClr val="FFFFFF"/>
          </a:solidFill>
          <a:ln w="6350">
            <a:solidFill>
              <a:srgbClr val="CFEFFE"/>
            </a:solidFill>
          </a:ln>
          <a:effectLst>
            <a:outerShdw blurRad="190500" dist="127000" dir="2700000" algn="tl" rotWithShape="0">
              <a:srgbClr val="5ECAFC">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600">
              <a:solidFill>
                <a:schemeClr val="tx1">
                  <a:lumMod val="65000"/>
                  <a:lumOff val="35000"/>
                </a:schemeClr>
              </a:solidFill>
              <a:sym typeface="+mn-ea"/>
            </a:endParaRPr>
          </a:p>
        </p:txBody>
      </p:sp>
      <p:sp>
        <p:nvSpPr>
          <p:cNvPr id="54" name="同侧圆角矩形 53"/>
          <p:cNvSpPr/>
          <p:nvPr/>
        </p:nvSpPr>
        <p:spPr>
          <a:xfrm rot="5400000">
            <a:off x="1703705" y="49530"/>
            <a:ext cx="493395" cy="2750820"/>
          </a:xfrm>
          <a:prstGeom prst="round2SameRect">
            <a:avLst/>
          </a:prstGeom>
          <a:gradFill>
            <a:gsLst>
              <a:gs pos="100000">
                <a:srgbClr val="589EDC"/>
              </a:gs>
              <a:gs pos="0">
                <a:srgbClr val="ABCFEF"/>
              </a:gs>
            </a:gsLst>
            <a:lin ang="18900000" scaled="1"/>
          </a:gradFill>
          <a:ln>
            <a:gradFill>
              <a:gsLst>
                <a:gs pos="0">
                  <a:srgbClr val="56A0B9"/>
                </a:gs>
                <a:gs pos="100000">
                  <a:srgbClr val="5DBDC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文本框 54"/>
          <p:cNvSpPr txBox="1"/>
          <p:nvPr/>
        </p:nvSpPr>
        <p:spPr>
          <a:xfrm>
            <a:off x="577215" y="1671955"/>
            <a:ext cx="5372100" cy="1757045"/>
          </a:xfrm>
          <a:prstGeom prst="rect">
            <a:avLst/>
          </a:prstGeom>
          <a:noFill/>
        </p:spPr>
        <p:txBody>
          <a:bodyPr wrap="square" rtlCol="0" anchor="t">
            <a:noAutofit/>
          </a:bodyPr>
          <a:p>
            <a:pPr lvl="0" algn="l">
              <a:lnSpc>
                <a:spcPct val="100000"/>
              </a:lnSpc>
              <a:defRPr/>
            </a:pPr>
            <a:r>
              <a:rPr lang="zh-CN" altLang="en-US" sz="1180" dirty="0">
                <a:solidFill>
                  <a:srgbClr val="FF0000"/>
                </a:solidFill>
                <a:latin typeface="Source Han Sans SC" panose="020B0500000000000000" pitchFamily="34" charset="-128"/>
                <a:ea typeface="Source Han Sans SC" panose="020B0500000000000000" pitchFamily="34" charset="-128"/>
                <a:sym typeface="FZHei-B01S" panose="02010601030101010101" pitchFamily="2" charset="-122"/>
              </a:rPr>
              <a:t>企业层面：</a:t>
            </a:r>
            <a:r>
              <a:rPr lang="zh-CN" altLang="en-US" sz="1180" dirty="0">
                <a:solidFill>
                  <a:schemeClr val="bg1">
                    <a:lumMod val="50000"/>
                  </a:schemeClr>
                </a:solidFill>
                <a:latin typeface="Source Han Sans SC" panose="020B0500000000000000" pitchFamily="34" charset="-128"/>
                <a:ea typeface="Source Han Sans SC" panose="020B0500000000000000" pitchFamily="34" charset="-128"/>
                <a:sym typeface="FZHei-B01S" panose="02010601030101010101" pitchFamily="2" charset="-122"/>
              </a:rPr>
              <a:t>1994</a:t>
            </a:r>
            <a:r>
              <a:rPr lang="en-US" altLang="zh-CN" sz="1180" dirty="0">
                <a:solidFill>
                  <a:schemeClr val="bg1">
                    <a:lumMod val="50000"/>
                  </a:schemeClr>
                </a:solidFill>
                <a:latin typeface="Source Han Sans SC" panose="020B0500000000000000" pitchFamily="34" charset="-128"/>
                <a:ea typeface="Source Han Sans SC" panose="020B0500000000000000" pitchFamily="34" charset="-128"/>
                <a:sym typeface="FZHei-B01S" panose="02010601030101010101" pitchFamily="2" charset="-122"/>
              </a:rPr>
              <a:t>.1-</a:t>
            </a:r>
            <a:r>
              <a:rPr lang="zh-CN" altLang="en-US" sz="1180" dirty="0">
                <a:solidFill>
                  <a:schemeClr val="bg1">
                    <a:lumMod val="50000"/>
                  </a:schemeClr>
                </a:solidFill>
                <a:latin typeface="Source Han Sans SC" panose="020B0500000000000000" pitchFamily="34" charset="-128"/>
                <a:ea typeface="Source Han Sans SC" panose="020B0500000000000000" pitchFamily="34" charset="-128"/>
                <a:sym typeface="FZHei-B01S" panose="02010601030101010101" pitchFamily="2" charset="-122"/>
              </a:rPr>
              <a:t>201</a:t>
            </a:r>
            <a:r>
              <a:rPr lang="en-US" altLang="zh-CN" sz="1180" dirty="0">
                <a:solidFill>
                  <a:schemeClr val="bg1">
                    <a:lumMod val="50000"/>
                  </a:schemeClr>
                </a:solidFill>
                <a:latin typeface="Source Han Sans SC" panose="020B0500000000000000" pitchFamily="34" charset="-128"/>
                <a:ea typeface="Source Han Sans SC" panose="020B0500000000000000" pitchFamily="34" charset="-128"/>
                <a:sym typeface="FZHei-B01S" panose="02010601030101010101" pitchFamily="2" charset="-122"/>
              </a:rPr>
              <a:t>8.3</a:t>
            </a:r>
            <a:r>
              <a:rPr lang="zh-CN" altLang="en-US" sz="1180" dirty="0">
                <a:solidFill>
                  <a:schemeClr val="bg1">
                    <a:lumMod val="50000"/>
                  </a:schemeClr>
                </a:solidFill>
                <a:latin typeface="Source Han Sans SC" panose="020B0500000000000000" pitchFamily="34" charset="-128"/>
                <a:ea typeface="Source Han Sans SC" panose="020B0500000000000000" pitchFamily="34" charset="-128"/>
                <a:sym typeface="FZHei-B01S" panose="02010601030101010101" pitchFamily="2" charset="-122"/>
              </a:rPr>
              <a:t>，城市、省份层面还能够延长至2020</a:t>
            </a:r>
            <a:r>
              <a:rPr lang="en-US" altLang="zh-CN" sz="1180" dirty="0">
                <a:solidFill>
                  <a:schemeClr val="bg1">
                    <a:lumMod val="50000"/>
                  </a:schemeClr>
                </a:solidFill>
                <a:latin typeface="Source Han Sans SC" panose="020B0500000000000000" pitchFamily="34" charset="-128"/>
                <a:ea typeface="Source Han Sans SC" panose="020B0500000000000000" pitchFamily="34" charset="-128"/>
                <a:sym typeface="FZHei-B01S" panose="02010601030101010101" pitchFamily="2" charset="-122"/>
              </a:rPr>
              <a:t>.7</a:t>
            </a:r>
            <a:r>
              <a:rPr lang="zh-CN" altLang="en-US" sz="1180" dirty="0">
                <a:solidFill>
                  <a:schemeClr val="bg1">
                    <a:lumMod val="50000"/>
                  </a:schemeClr>
                </a:solidFill>
                <a:latin typeface="Source Han Sans SC" panose="020B0500000000000000" pitchFamily="34" charset="-128"/>
                <a:ea typeface="Source Han Sans SC" panose="020B0500000000000000" pitchFamily="34" charset="-128"/>
                <a:sym typeface="FZHei-B01S" panose="02010601030101010101" pitchFamily="2" charset="-122"/>
              </a:rPr>
              <a:t>，指标全面，月度频率，数据输出格式：stata/excel</a:t>
            </a:r>
            <a:r>
              <a:rPr lang="en-US" altLang="zh-CN" sz="1180" dirty="0">
                <a:solidFill>
                  <a:schemeClr val="bg1">
                    <a:lumMod val="50000"/>
                  </a:schemeClr>
                </a:solidFill>
                <a:latin typeface="Source Han Sans SC" panose="020B0500000000000000" pitchFamily="34" charset="-128"/>
                <a:ea typeface="Source Han Sans SC" panose="020B0500000000000000" pitchFamily="34" charset="-128"/>
                <a:sym typeface="FZHei-B01S" panose="02010601030101010101" pitchFamily="2" charset="-122"/>
              </a:rPr>
              <a:t>/csv/txt</a:t>
            </a:r>
            <a:r>
              <a:rPr lang="zh-CN" altLang="en-US" sz="1180" dirty="0">
                <a:solidFill>
                  <a:schemeClr val="bg1">
                    <a:lumMod val="50000"/>
                  </a:schemeClr>
                </a:solidFill>
                <a:latin typeface="Source Han Sans SC" panose="020B0500000000000000" pitchFamily="34" charset="-128"/>
                <a:ea typeface="Source Han Sans SC" panose="020B0500000000000000" pitchFamily="34" charset="-128"/>
                <a:sym typeface="FZHei-B01S" panose="02010601030101010101" pitchFamily="2" charset="-122"/>
              </a:rPr>
              <a:t>）。</a:t>
            </a:r>
            <a:endParaRPr lang="zh-CN" altLang="en-US" sz="1180" dirty="0">
              <a:solidFill>
                <a:schemeClr val="bg1">
                  <a:lumMod val="50000"/>
                </a:schemeClr>
              </a:solidFill>
              <a:latin typeface="Source Han Sans SC" panose="020B0500000000000000" pitchFamily="34" charset="-128"/>
              <a:ea typeface="Source Han Sans SC" panose="020B0500000000000000" pitchFamily="34" charset="-128"/>
              <a:sym typeface="FZHei-B01S" panose="02010601030101010101" pitchFamily="2" charset="-122"/>
            </a:endParaRPr>
          </a:p>
          <a:p>
            <a:pPr lvl="0" algn="l">
              <a:lnSpc>
                <a:spcPct val="100000"/>
              </a:lnSpc>
              <a:defRPr/>
            </a:pPr>
            <a:endParaRPr lang="zh-CN" altLang="en-US" sz="1180" dirty="0">
              <a:solidFill>
                <a:schemeClr val="bg1">
                  <a:lumMod val="50000"/>
                </a:schemeClr>
              </a:solidFill>
              <a:latin typeface="Source Han Sans SC" panose="020B0500000000000000" pitchFamily="34" charset="-128"/>
              <a:ea typeface="Source Han Sans SC" panose="020B0500000000000000" pitchFamily="34" charset="-128"/>
              <a:sym typeface="FZHei-B01S" panose="02010601030101010101" pitchFamily="2" charset="-122"/>
            </a:endParaRPr>
          </a:p>
          <a:p>
            <a:pPr lvl="0" algn="l">
              <a:lnSpc>
                <a:spcPct val="100000"/>
              </a:lnSpc>
              <a:defRPr/>
            </a:pPr>
            <a:r>
              <a:rPr lang="zh-CN" altLang="en-US" sz="1180" dirty="0">
                <a:solidFill>
                  <a:srgbClr val="FF0000"/>
                </a:solidFill>
                <a:latin typeface="Source Han Sans SC" panose="020B0500000000000000" pitchFamily="34" charset="-128"/>
                <a:ea typeface="Source Han Sans SC" panose="020B0500000000000000" pitchFamily="34" charset="-128"/>
                <a:sym typeface="FZHei-B01S" panose="02010601030101010101" pitchFamily="2" charset="-122"/>
              </a:rPr>
              <a:t>数据优势：</a:t>
            </a:r>
            <a:r>
              <a:rPr lang="zh-CN" altLang="en-US" sz="1180" dirty="0">
                <a:solidFill>
                  <a:schemeClr val="bg1">
                    <a:lumMod val="50000"/>
                  </a:schemeClr>
                </a:solidFill>
                <a:latin typeface="Source Han Sans SC" panose="020B0500000000000000" pitchFamily="34" charset="-128"/>
                <a:ea typeface="Source Han Sans SC" panose="020B0500000000000000" pitchFamily="34" charset="-128"/>
                <a:sym typeface="FZHei-B01S" panose="02010601030101010101" pitchFamily="2" charset="-122"/>
              </a:rPr>
              <a:t>整合了中国与全球200多个国家（地区）的真实海关进出口贸易数据，数据量庞大，颗粒度细，数据指标丰富，全维度覆盖。一方面，该数据库字段是市场上最全版本，覆盖了2007年以后的全部月度记录，并且能够保证。</a:t>
            </a:r>
            <a:endParaRPr lang="zh-CN" altLang="en-US" sz="1180" dirty="0">
              <a:solidFill>
                <a:schemeClr val="bg1">
                  <a:lumMod val="50000"/>
                </a:schemeClr>
              </a:solidFill>
              <a:latin typeface="Source Han Sans SC" panose="020B0500000000000000" pitchFamily="34" charset="-128"/>
              <a:ea typeface="Source Han Sans SC" panose="020B0500000000000000" pitchFamily="34" charset="-128"/>
              <a:sym typeface="FZHei-B01S" panose="02010601030101010101" pitchFamily="2" charset="-122"/>
            </a:endParaRPr>
          </a:p>
          <a:p>
            <a:pPr lvl="0" algn="l">
              <a:lnSpc>
                <a:spcPct val="100000"/>
              </a:lnSpc>
              <a:defRPr/>
            </a:pPr>
            <a:endParaRPr lang="zh-CN" altLang="en-US" sz="1180" dirty="0">
              <a:solidFill>
                <a:schemeClr val="bg1">
                  <a:lumMod val="50000"/>
                </a:schemeClr>
              </a:solidFill>
              <a:latin typeface="Source Han Sans SC" panose="020B0500000000000000" pitchFamily="34" charset="-128"/>
              <a:ea typeface="Source Han Sans SC" panose="020B0500000000000000" pitchFamily="34" charset="-128"/>
              <a:sym typeface="FZHei-B01S" panose="02010601030101010101" pitchFamily="2" charset="-122"/>
            </a:endParaRPr>
          </a:p>
          <a:p>
            <a:pPr lvl="0" algn="l">
              <a:lnSpc>
                <a:spcPct val="100000"/>
              </a:lnSpc>
              <a:defRPr/>
            </a:pPr>
            <a:r>
              <a:rPr lang="zh-CN" altLang="en-US" sz="1180" dirty="0">
                <a:solidFill>
                  <a:srgbClr val="FF0000"/>
                </a:solidFill>
                <a:latin typeface="Source Han Sans SC" panose="020B0500000000000000" pitchFamily="34" charset="-128"/>
                <a:ea typeface="Source Han Sans SC" panose="020B0500000000000000" pitchFamily="34" charset="-128"/>
                <a:sym typeface="FZHei-B01S" panose="02010601030101010101" pitchFamily="2" charset="-122"/>
              </a:rPr>
              <a:t>数据用途：</a:t>
            </a:r>
            <a:r>
              <a:rPr lang="zh-CN" altLang="en-US" sz="1180" dirty="0">
                <a:solidFill>
                  <a:schemeClr val="bg1">
                    <a:lumMod val="50000"/>
                  </a:schemeClr>
                </a:solidFill>
                <a:latin typeface="Source Han Sans SC" panose="020B0500000000000000" pitchFamily="34" charset="-128"/>
                <a:ea typeface="Source Han Sans SC" panose="020B0500000000000000" pitchFamily="34" charset="-128"/>
                <a:sym typeface="FZHei-B01S" panose="02010601030101010101" pitchFamily="2" charset="-122"/>
              </a:rPr>
              <a:t>可以分析全口径产品维度、企业维度的进出口贸易活动，也可以用于城市或省份层面的加总维度的贸易活动的分析。</a:t>
            </a:r>
            <a:endParaRPr lang="zh-CN" altLang="en-US" sz="1180">
              <a:solidFill>
                <a:schemeClr val="tx1">
                  <a:lumMod val="65000"/>
                  <a:lumOff val="35000"/>
                  <a:alpha val="85000"/>
                </a:schemeClr>
              </a:solidFill>
              <a:latin typeface="汉仪旗黑-55简" panose="00020600040101010101" charset="-128"/>
              <a:ea typeface="汉仪旗黑-55简" panose="00020600040101010101" charset="-128"/>
              <a:sym typeface="+mn-ea"/>
            </a:endParaRPr>
          </a:p>
        </p:txBody>
      </p:sp>
      <p:sp>
        <p:nvSpPr>
          <p:cNvPr id="56" name="文本框 55"/>
          <p:cNvSpPr txBox="1"/>
          <p:nvPr/>
        </p:nvSpPr>
        <p:spPr>
          <a:xfrm>
            <a:off x="658495" y="1256665"/>
            <a:ext cx="2523490" cy="337185"/>
          </a:xfrm>
          <a:prstGeom prst="rect">
            <a:avLst/>
          </a:prstGeom>
          <a:noFill/>
        </p:spPr>
        <p:txBody>
          <a:bodyPr wrap="square" rtlCol="0" anchor="t">
            <a:spAutoFit/>
          </a:bodyPr>
          <a:p>
            <a:pPr algn="l"/>
            <a:r>
              <a:rPr lang="zh-CN" altLang="en-US" sz="1600" b="1" dirty="0">
                <a:latin typeface="宋体" charset="0"/>
                <a:ea typeface="宋体" charset="0"/>
                <a:cs typeface="宋体" charset="0"/>
                <a:sym typeface="+mn-ea"/>
              </a:rPr>
              <a:t>CCD海关进出口数据库</a:t>
            </a:r>
            <a:endParaRPr lang="zh-CN" altLang="en-US" sz="1600">
              <a:solidFill>
                <a:schemeClr val="bg1"/>
              </a:solidFill>
              <a:effectLst/>
              <a:latin typeface="汉仪雅酷黑 85W" panose="020B0904020202020204" charset="-122"/>
              <a:ea typeface="汉仪雅酷黑 85W" panose="020B0904020202020204" charset="-122"/>
              <a:sym typeface="+mn-ea"/>
            </a:endParaRPr>
          </a:p>
        </p:txBody>
      </p:sp>
      <p:sp>
        <p:nvSpPr>
          <p:cNvPr id="57" name="圆角矩形 56"/>
          <p:cNvSpPr/>
          <p:nvPr/>
        </p:nvSpPr>
        <p:spPr>
          <a:xfrm>
            <a:off x="576580" y="4012565"/>
            <a:ext cx="5370195" cy="1961515"/>
          </a:xfrm>
          <a:prstGeom prst="roundRect">
            <a:avLst>
              <a:gd name="adj" fmla="val 5557"/>
            </a:avLst>
          </a:prstGeom>
          <a:solidFill>
            <a:srgbClr val="FFFFFF"/>
          </a:solidFill>
          <a:ln w="6350">
            <a:solidFill>
              <a:srgbClr val="CFEFFE"/>
            </a:solidFill>
          </a:ln>
          <a:effectLst>
            <a:outerShdw blurRad="190500" dist="127000" dir="2700000" algn="tl" rotWithShape="0">
              <a:srgbClr val="5ECAFC">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600">
              <a:solidFill>
                <a:schemeClr val="tx1">
                  <a:lumMod val="65000"/>
                  <a:lumOff val="35000"/>
                </a:schemeClr>
              </a:solidFill>
              <a:sym typeface="+mn-ea"/>
            </a:endParaRPr>
          </a:p>
        </p:txBody>
      </p:sp>
      <p:sp>
        <p:nvSpPr>
          <p:cNvPr id="58" name="同侧圆角矩形 57"/>
          <p:cNvSpPr/>
          <p:nvPr/>
        </p:nvSpPr>
        <p:spPr>
          <a:xfrm rot="5400000">
            <a:off x="1704975" y="2584450"/>
            <a:ext cx="493395" cy="2750820"/>
          </a:xfrm>
          <a:prstGeom prst="round2SameRect">
            <a:avLst/>
          </a:prstGeom>
          <a:gradFill>
            <a:gsLst>
              <a:gs pos="100000">
                <a:srgbClr val="589EDC"/>
              </a:gs>
              <a:gs pos="0">
                <a:srgbClr val="ABCFEF"/>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9" name="文本框 58"/>
          <p:cNvSpPr txBox="1"/>
          <p:nvPr/>
        </p:nvSpPr>
        <p:spPr>
          <a:xfrm>
            <a:off x="577215" y="4206875"/>
            <a:ext cx="5372100" cy="1891665"/>
          </a:xfrm>
          <a:prstGeom prst="rect">
            <a:avLst/>
          </a:prstGeom>
          <a:noFill/>
        </p:spPr>
        <p:txBody>
          <a:bodyPr wrap="square" rtlCol="0" anchor="t">
            <a:noAutofit/>
          </a:bodyPr>
          <a:p>
            <a:pPr algn="l">
              <a:lnSpc>
                <a:spcPct val="150000"/>
              </a:lnSpc>
              <a:spcBef>
                <a:spcPts val="0"/>
              </a:spcBef>
              <a:spcAft>
                <a:spcPts val="0"/>
              </a:spcAft>
            </a:pPr>
            <a:r>
              <a:rPr lang="en-US" altLang="zh-CN" sz="1200">
                <a:solidFill>
                  <a:schemeClr val="tx1">
                    <a:lumMod val="65000"/>
                    <a:lumOff val="35000"/>
                    <a:alpha val="85000"/>
                  </a:schemeClr>
                </a:solidFill>
                <a:latin typeface="汉仪旗黑-55简" panose="00020600040101010101" charset="-128"/>
                <a:ea typeface="汉仪旗黑-55简" panose="00020600040101010101" charset="-128"/>
                <a:sym typeface="+mn-ea"/>
              </a:rPr>
              <a:t>CCD数据库平台背后有着</a:t>
            </a:r>
            <a:r>
              <a:rPr lang="en-US" altLang="zh-CN" sz="1200">
                <a:solidFill>
                  <a:srgbClr val="FF0000">
                    <a:alpha val="85000"/>
                  </a:srgbClr>
                </a:solidFill>
                <a:latin typeface="汉仪旗黑-55简" panose="00020600040101010101" charset="-128"/>
                <a:ea typeface="汉仪旗黑-55简" panose="00020600040101010101" charset="-128"/>
                <a:sym typeface="+mn-ea"/>
              </a:rPr>
              <a:t>强有力</a:t>
            </a:r>
            <a:r>
              <a:rPr lang="en-US" altLang="zh-CN" sz="1200">
                <a:solidFill>
                  <a:schemeClr val="tx1">
                    <a:lumMod val="65000"/>
                    <a:lumOff val="35000"/>
                    <a:alpha val="85000"/>
                  </a:schemeClr>
                </a:solidFill>
                <a:latin typeface="汉仪旗黑-55简" panose="00020600040101010101" charset="-128"/>
                <a:ea typeface="汉仪旗黑-55简" panose="00020600040101010101" charset="-128"/>
                <a:sym typeface="+mn-ea"/>
              </a:rPr>
              <a:t>的</a:t>
            </a:r>
            <a:r>
              <a:rPr lang="en-US" altLang="zh-CN" sz="1200">
                <a:solidFill>
                  <a:srgbClr val="FF0000">
                    <a:alpha val="85000"/>
                  </a:srgbClr>
                </a:solidFill>
                <a:latin typeface="汉仪旗黑-55简" panose="00020600040101010101" charset="-128"/>
                <a:ea typeface="汉仪旗黑-55简" panose="00020600040101010101" charset="-128"/>
                <a:sym typeface="+mn-ea"/>
              </a:rPr>
              <a:t>技术专家</a:t>
            </a:r>
            <a:r>
              <a:rPr lang="en-US" altLang="zh-CN" sz="1200">
                <a:solidFill>
                  <a:schemeClr val="tx1">
                    <a:lumMod val="65000"/>
                    <a:lumOff val="35000"/>
                    <a:alpha val="85000"/>
                  </a:schemeClr>
                </a:solidFill>
                <a:latin typeface="汉仪旗黑-55简" panose="00020600040101010101" charset="-128"/>
                <a:ea typeface="汉仪旗黑-55简" panose="00020600040101010101" charset="-128"/>
                <a:sym typeface="+mn-ea"/>
              </a:rPr>
              <a:t>顾问团队支持，</a:t>
            </a:r>
            <a:r>
              <a:rPr lang="en-US" altLang="zh-CN" sz="1200" b="1">
                <a:solidFill>
                  <a:schemeClr val="tx1">
                    <a:lumMod val="65000"/>
                    <a:lumOff val="35000"/>
                    <a:alpha val="85000"/>
                  </a:schemeClr>
                </a:solidFill>
                <a:latin typeface="汉仪旗黑-55简" panose="00020600040101010101" charset="-128"/>
                <a:ea typeface="汉仪旗黑-55简" panose="00020600040101010101" charset="-128"/>
                <a:sym typeface="+mn-ea"/>
              </a:rPr>
              <a:t>根据</a:t>
            </a:r>
            <a:r>
              <a:rPr lang="zh-CN" altLang="en-US" sz="1200" b="1">
                <a:solidFill>
                  <a:schemeClr val="tx1">
                    <a:lumMod val="65000"/>
                    <a:lumOff val="35000"/>
                    <a:alpha val="85000"/>
                  </a:schemeClr>
                </a:solidFill>
                <a:latin typeface="汉仪旗黑-55简" panose="00020600040101010101" charset="-128"/>
                <a:ea typeface="汉仪旗黑-55简" panose="00020600040101010101" charset="-128"/>
                <a:sym typeface="+mn-ea"/>
              </a:rPr>
              <a:t>原数据</a:t>
            </a:r>
            <a:r>
              <a:rPr lang="en-US" altLang="zh-CN" sz="1200" b="1">
                <a:solidFill>
                  <a:schemeClr val="tx1">
                    <a:lumMod val="65000"/>
                    <a:lumOff val="35000"/>
                    <a:alpha val="85000"/>
                  </a:schemeClr>
                </a:solidFill>
                <a:latin typeface="汉仪旗黑-55简" panose="00020600040101010101" charset="-128"/>
                <a:ea typeface="汉仪旗黑-55简" panose="00020600040101010101" charset="-128"/>
                <a:sym typeface="+mn-ea"/>
              </a:rPr>
              <a:t>年限完整，数据精准，数据指标全面等优势，</a:t>
            </a:r>
            <a:r>
              <a:rPr lang="en-US" altLang="zh-CN" sz="1200">
                <a:solidFill>
                  <a:schemeClr val="tx1">
                    <a:lumMod val="65000"/>
                    <a:lumOff val="35000"/>
                    <a:alpha val="85000"/>
                  </a:schemeClr>
                </a:solidFill>
                <a:latin typeface="汉仪旗黑-55简" panose="00020600040101010101" charset="-128"/>
                <a:ea typeface="汉仪旗黑-55简" panose="00020600040101010101" charset="-128"/>
                <a:sym typeface="+mn-ea"/>
              </a:rPr>
              <a:t>为科研学者提供多项</a:t>
            </a:r>
            <a:r>
              <a:rPr lang="en-US" altLang="zh-CN" sz="1200">
                <a:solidFill>
                  <a:srgbClr val="FF0000">
                    <a:alpha val="85000"/>
                  </a:srgbClr>
                </a:solidFill>
                <a:latin typeface="汉仪旗黑-55简" panose="00020600040101010101" charset="-128"/>
                <a:ea typeface="汉仪旗黑-55简" panose="00020600040101010101" charset="-128"/>
                <a:sym typeface="+mn-ea"/>
              </a:rPr>
              <a:t>指标数据库</a:t>
            </a:r>
            <a:r>
              <a:rPr lang="en-US" altLang="zh-CN" sz="1200">
                <a:solidFill>
                  <a:schemeClr val="tx1">
                    <a:lumMod val="65000"/>
                    <a:lumOff val="35000"/>
                    <a:alpha val="85000"/>
                  </a:schemeClr>
                </a:solidFill>
                <a:latin typeface="汉仪旗黑-55简" panose="00020600040101010101" charset="-128"/>
                <a:ea typeface="汉仪旗黑-55简" panose="00020600040101010101" charset="-128"/>
                <a:sym typeface="+mn-ea"/>
              </a:rPr>
              <a:t>，</a:t>
            </a:r>
            <a:r>
              <a:rPr lang="en-US" altLang="zh-CN" sz="1200">
                <a:solidFill>
                  <a:srgbClr val="FF0000">
                    <a:alpha val="85000"/>
                  </a:srgbClr>
                </a:solidFill>
                <a:latin typeface="汉仪旗黑-55简" panose="00020600040101010101" charset="-128"/>
                <a:ea typeface="汉仪旗黑-55简" panose="00020600040101010101" charset="-128"/>
                <a:sym typeface="+mn-ea"/>
              </a:rPr>
              <a:t>专题系列数据库</a:t>
            </a:r>
            <a:r>
              <a:rPr lang="en-US" altLang="zh-CN" sz="1200">
                <a:solidFill>
                  <a:schemeClr val="tx1">
                    <a:lumMod val="65000"/>
                    <a:lumOff val="35000"/>
                    <a:alpha val="85000"/>
                  </a:schemeClr>
                </a:solidFill>
                <a:latin typeface="汉仪旗黑-55简" panose="00020600040101010101" charset="-128"/>
                <a:ea typeface="汉仪旗黑-55简" panose="00020600040101010101" charset="-128"/>
                <a:sym typeface="+mn-ea"/>
              </a:rPr>
              <a:t>，为读者解决因数据量庞大，下载困难，处理复杂等问题，</a:t>
            </a:r>
            <a:endParaRPr lang="en-US" altLang="zh-CN" sz="1200">
              <a:solidFill>
                <a:schemeClr val="tx1">
                  <a:lumMod val="65000"/>
                  <a:lumOff val="35000"/>
                  <a:alpha val="85000"/>
                </a:schemeClr>
              </a:solidFill>
              <a:latin typeface="汉仪旗黑-55简" panose="00020600040101010101" charset="-128"/>
              <a:ea typeface="汉仪旗黑-55简" panose="00020600040101010101" charset="-128"/>
              <a:sym typeface="+mn-ea"/>
            </a:endParaRPr>
          </a:p>
          <a:p>
            <a:pPr algn="l">
              <a:lnSpc>
                <a:spcPct val="150000"/>
              </a:lnSpc>
              <a:spcBef>
                <a:spcPts val="0"/>
              </a:spcBef>
              <a:spcAft>
                <a:spcPts val="0"/>
              </a:spcAft>
            </a:pPr>
            <a:r>
              <a:rPr lang="en-US" altLang="zh-CN" sz="1200">
                <a:solidFill>
                  <a:schemeClr val="tx1">
                    <a:lumMod val="65000"/>
                    <a:lumOff val="35000"/>
                    <a:alpha val="85000"/>
                  </a:schemeClr>
                </a:solidFill>
                <a:latin typeface="汉仪旗黑-55简" panose="00020600040101010101" charset="-128"/>
                <a:ea typeface="汉仪旗黑-55简" panose="00020600040101010101" charset="-128"/>
                <a:sym typeface="+mn-ea"/>
              </a:rPr>
              <a:t>面向</a:t>
            </a:r>
            <a:r>
              <a:rPr lang="zh-CN" altLang="en-US" sz="1200">
                <a:solidFill>
                  <a:schemeClr val="tx1">
                    <a:lumMod val="65000"/>
                    <a:lumOff val="35000"/>
                    <a:alpha val="85000"/>
                  </a:schemeClr>
                </a:solidFill>
                <a:latin typeface="汉仪旗黑-55简" panose="00020600040101010101" charset="-128"/>
                <a:ea typeface="汉仪旗黑-55简" panose="00020600040101010101" charset="-128"/>
                <a:sym typeface="+mn-ea"/>
              </a:rPr>
              <a:t>读者</a:t>
            </a:r>
            <a:r>
              <a:rPr lang="en-US" altLang="zh-CN" sz="1200">
                <a:solidFill>
                  <a:schemeClr val="tx1">
                    <a:lumMod val="65000"/>
                    <a:lumOff val="35000"/>
                    <a:alpha val="85000"/>
                  </a:schemeClr>
                </a:solidFill>
                <a:latin typeface="汉仪旗黑-55简" panose="00020600040101010101" charset="-128"/>
                <a:ea typeface="汉仪旗黑-55简" panose="00020600040101010101" charset="-128"/>
                <a:sym typeface="+mn-ea"/>
              </a:rPr>
              <a:t>研究的课题或项目，按照规范对数据进行加工、整理和入库，同时构建必要的数据应用环境，根据不同的应用，提供不同的专题库服务，以满足各类应用对本数据库的需求。</a:t>
            </a:r>
            <a:endParaRPr lang="en-US" altLang="zh-CN" sz="1200">
              <a:solidFill>
                <a:schemeClr val="tx1">
                  <a:lumMod val="65000"/>
                  <a:lumOff val="35000"/>
                  <a:alpha val="85000"/>
                </a:schemeClr>
              </a:solidFill>
              <a:latin typeface="汉仪旗黑-55简" panose="00020600040101010101" charset="-128"/>
              <a:ea typeface="汉仪旗黑-55简" panose="00020600040101010101" charset="-128"/>
              <a:sym typeface="+mn-ea"/>
            </a:endParaRPr>
          </a:p>
        </p:txBody>
      </p:sp>
      <p:sp>
        <p:nvSpPr>
          <p:cNvPr id="60" name="文本框 59"/>
          <p:cNvSpPr txBox="1"/>
          <p:nvPr/>
        </p:nvSpPr>
        <p:spPr>
          <a:xfrm>
            <a:off x="755650" y="3810000"/>
            <a:ext cx="2426335" cy="337185"/>
          </a:xfrm>
          <a:prstGeom prst="rect">
            <a:avLst/>
          </a:prstGeom>
          <a:noFill/>
        </p:spPr>
        <p:txBody>
          <a:bodyPr wrap="square" rtlCol="0" anchor="t">
            <a:noAutofit/>
          </a:bodyPr>
          <a:p>
            <a:pPr algn="l"/>
            <a:r>
              <a:rPr lang="en-US" altLang="zh-CN" sz="1600" b="1" dirty="0">
                <a:latin typeface="宋体" charset="0"/>
                <a:ea typeface="宋体" charset="0"/>
                <a:cs typeface="宋体" charset="0"/>
                <a:sym typeface="+mn-ea"/>
              </a:rPr>
              <a:t>CCD</a:t>
            </a:r>
            <a:r>
              <a:rPr lang="zh-CN" altLang="en-US" sz="1600" b="1" dirty="0">
                <a:latin typeface="宋体" charset="0"/>
                <a:ea typeface="宋体" charset="0"/>
                <a:cs typeface="宋体" charset="0"/>
                <a:sym typeface="+mn-ea"/>
              </a:rPr>
              <a:t>指标库</a:t>
            </a:r>
            <a:r>
              <a:rPr lang="zh-CN" altLang="en-US" sz="1600" b="1" dirty="0">
                <a:latin typeface="宋体" charset="0"/>
                <a:ea typeface="宋体" charset="0"/>
                <a:cs typeface="宋体" charset="0"/>
                <a:sym typeface="+mn-ea"/>
              </a:rPr>
              <a:t>和专题数据库</a:t>
            </a:r>
            <a:endParaRPr lang="zh-CN" altLang="en-US" sz="1600" b="1" dirty="0">
              <a:solidFill>
                <a:schemeClr val="tx1"/>
              </a:solidFill>
              <a:latin typeface="宋体" charset="0"/>
              <a:ea typeface="宋体" charset="0"/>
              <a:cs typeface="宋体" charset="0"/>
              <a:sym typeface="+mn-ea"/>
            </a:endParaRPr>
          </a:p>
          <a:p>
            <a:pPr algn="l"/>
            <a:endParaRPr lang="zh-CN" altLang="en-US" sz="1600">
              <a:solidFill>
                <a:schemeClr val="bg1"/>
              </a:solidFill>
              <a:effectLst/>
              <a:latin typeface="汉仪雅酷黑 85W" panose="020B0904020202020204" charset="-122"/>
              <a:ea typeface="汉仪雅酷黑 85W" panose="020B0904020202020204" charset="-122"/>
              <a:sym typeface="+mn-ea"/>
            </a:endParaRPr>
          </a:p>
        </p:txBody>
      </p:sp>
    </p:spTree>
    <p:custDataLst>
      <p:tags r:id="rId1"/>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xml><?xml version="1.0" encoding="utf-8"?>
<p:tagLst xmlns:p="http://schemas.openxmlformats.org/presentationml/2006/main">
  <p:tag name="MH" val="20161022204303"/>
  <p:tag name="MH_LIBRARY" val="GRAPHIC"/>
  <p:tag name="MH_ORDER" val="文本框 14"/>
</p:tagLst>
</file>

<file path=ppt/tags/tag11.xml><?xml version="1.0" encoding="utf-8"?>
<p:tagLst xmlns:p="http://schemas.openxmlformats.org/presentationml/2006/main">
  <p:tag name="MH" val="20161022204303"/>
  <p:tag name="MH_LIBRARY" val="GRAPHIC"/>
  <p:tag name="MH_ORDER" val="文本框 14"/>
</p:tagLst>
</file>

<file path=ppt/tags/tag12.xml><?xml version="1.0" encoding="utf-8"?>
<p:tagLst xmlns:p="http://schemas.openxmlformats.org/presentationml/2006/main">
  <p:tag name="MH" val="20161022204303"/>
  <p:tag name="MH_LIBRARY" val="GRAPHIC"/>
  <p:tag name="MH_ORDER" val="文本框 14"/>
</p:tagLst>
</file>

<file path=ppt/tags/tag13.xml><?xml version="1.0" encoding="utf-8"?>
<p:tagLst xmlns:p="http://schemas.openxmlformats.org/presentationml/2006/main">
  <p:tag name="MH" val="20161022204303"/>
  <p:tag name="MH_LIBRARY" val="GRAPHIC"/>
  <p:tag name="MH_ORDER" val="文本框 14"/>
</p:tagLst>
</file>

<file path=ppt/tags/tag14.xml><?xml version="1.0" encoding="utf-8"?>
<p:tagLst xmlns:p="http://schemas.openxmlformats.org/presentationml/2006/main">
  <p:tag name="MH" val="20161022203400"/>
  <p:tag name="MH_LIBRARY" val="GRAPHIC"/>
  <p:tag name="MH_TYPE" val="Other"/>
  <p:tag name="MH_ORDER" val="1"/>
</p:tagLst>
</file>

<file path=ppt/tags/tag15.xml><?xml version="1.0" encoding="utf-8"?>
<p:tagLst xmlns:p="http://schemas.openxmlformats.org/presentationml/2006/main">
  <p:tag name="MH" val="20161022192605"/>
  <p:tag name="MH_LIBRARY" val="GRAPHIC"/>
  <p:tag name="MH_TYPE" val="Text"/>
  <p:tag name="MH_ORDER" val="1"/>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MH" val="20161022203400"/>
  <p:tag name="MH_LIBRARY" val="GRAPHIC"/>
  <p:tag name="MH_TYPE" val="Other"/>
  <p:tag name="MH_ORDER"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0.xml><?xml version="1.0" encoding="utf-8"?>
<p:tagLst xmlns:p="http://schemas.openxmlformats.org/presentationml/2006/main">
  <p:tag name="MH" val="20161022192605"/>
  <p:tag name="MH_LIBRARY" val="GRAPHIC"/>
  <p:tag name="MH_TYPE" val="Text"/>
  <p:tag name="MH_ORDER" val="1"/>
</p:tagLst>
</file>

<file path=ppt/tags/tag21.xml><?xml version="1.0" encoding="utf-8"?>
<p:tagLst xmlns:p="http://schemas.openxmlformats.org/presentationml/2006/main">
  <p:tag name="KSO_WM_BEAUTIFY_FLAG" val="#wm#"/>
  <p:tag name="KSO_WM_TEMPLATE_CATEGORY" val="custom"/>
  <p:tag name="KSO_WM_TEMPLATE_INDEX" val="20205176"/>
</p:tagLst>
</file>

<file path=ppt/tags/tag22.xml><?xml version="1.0" encoding="utf-8"?>
<p:tagLst xmlns:p="http://schemas.openxmlformats.org/presentationml/2006/main">
  <p:tag name="MH" val="20161022203400"/>
  <p:tag name="MH_LIBRARY" val="GRAPHIC"/>
  <p:tag name="MH_TYPE" val="Other"/>
  <p:tag name="MH_ORDER" val="1"/>
</p:tagLst>
</file>

<file path=ppt/tags/tag23.xml><?xml version="1.0" encoding="utf-8"?>
<p:tagLst xmlns:p="http://schemas.openxmlformats.org/presentationml/2006/main">
  <p:tag name="MH" val="20161022192605"/>
  <p:tag name="MH_LIBRARY" val="GRAPHIC"/>
  <p:tag name="MH_TYPE" val="Text"/>
  <p:tag name="MH_ORDER" val="1"/>
</p:tagLst>
</file>

<file path=ppt/tags/tag24.xml><?xml version="1.0" encoding="utf-8"?>
<p:tagLst xmlns:p="http://schemas.openxmlformats.org/presentationml/2006/main">
  <p:tag name="KSO_WM_BEAUTIFY_FLAG" val="#wm#"/>
  <p:tag name="KSO_WM_TEMPLATE_CATEGORY" val="custom"/>
  <p:tag name="KSO_WM_TEMPLATE_INDEX" val="20205176"/>
</p:tagLst>
</file>

<file path=ppt/tags/tag25.xml><?xml version="1.0" encoding="utf-8"?>
<p:tagLst xmlns:p="http://schemas.openxmlformats.org/presentationml/2006/main">
  <p:tag name="MH" val="20161022203400"/>
  <p:tag name="MH_LIBRARY" val="GRAPHIC"/>
  <p:tag name="MH_TYPE" val="Other"/>
  <p:tag name="MH_ORDER" val="1"/>
</p:tagLst>
</file>

<file path=ppt/tags/tag26.xml><?xml version="1.0" encoding="utf-8"?>
<p:tagLst xmlns:p="http://schemas.openxmlformats.org/presentationml/2006/main">
  <p:tag name="MH" val="20161022192605"/>
  <p:tag name="MH_LIBRARY" val="GRAPHIC"/>
  <p:tag name="MH_TYPE" val="Text"/>
  <p:tag name="MH_ORDER" val="1"/>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TABLE_ENDDRAG_ORIGIN_RECT" val="876*409"/>
  <p:tag name="TABLE_ENDDRAG_RECT" val="48*93*876*409"/>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0.xml><?xml version="1.0" encoding="utf-8"?>
<p:tagLst xmlns:p="http://schemas.openxmlformats.org/presentationml/2006/main">
  <p:tag name="TABLE_ENDDRAG_ORIGIN_RECT" val="877*368"/>
  <p:tag name="TABLE_ENDDRAG_RECT" val="23*88*877*368"/>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TABLE_ENDDRAG_ORIGIN_RECT" val="880*423"/>
  <p:tag name="TABLE_ENDDRAG_RECT" val="31*93*880*423"/>
  <p:tag name="KSO_WM_BEAUTIFY_FLAG" val=""/>
</p:tagLst>
</file>

<file path=ppt/tags/tag33.xml><?xml version="1.0" encoding="utf-8"?>
<p:tagLst xmlns:p="http://schemas.openxmlformats.org/presentationml/2006/main">
  <p:tag name="TABLE_ENDDRAG_ORIGIN_RECT" val="880*321"/>
  <p:tag name="TABLE_ENDDRAG_RECT" val="31*93*880*321"/>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MH" val="20161022203400"/>
  <p:tag name="MH_LIBRARY" val="GRAPHIC"/>
  <p:tag name="MH_TYPE" val="Other"/>
  <p:tag name="MH_ORDER" val="1"/>
</p:tagLst>
</file>

<file path=ppt/tags/tag36.xml><?xml version="1.0" encoding="utf-8"?>
<p:tagLst xmlns:p="http://schemas.openxmlformats.org/presentationml/2006/main">
  <p:tag name="MH" val="20161022192605"/>
  <p:tag name="MH_LIBRARY" val="GRAPHIC"/>
  <p:tag name="MH_TYPE" val="Text"/>
  <p:tag name="MH_ORDER" val="1"/>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MH" val="20161022204343"/>
  <p:tag name="MH_LIBRARY" val="GRAPHIC"/>
  <p:tag name="MH_ORDER" val="标题 5"/>
</p:tagLst>
</file>

<file path=ppt/tags/tag47.xml><?xml version="1.0" encoding="utf-8"?>
<p:tagLst xmlns:p="http://schemas.openxmlformats.org/presentationml/2006/main">
  <p:tag name="MH" val="20161022204343"/>
  <p:tag name="MH_LIBRARY" val="GRAPHIC"/>
  <p:tag name="MH_ORDER" val="文本占位符 6"/>
</p:tagLst>
</file>

<file path=ppt/tags/tag48.xml><?xml version="1.0" encoding="utf-8"?>
<p:tagLst xmlns:p="http://schemas.openxmlformats.org/presentationml/2006/main">
  <p:tag name="KSO_WM_BEAUTIFY_FLAG" val=""/>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MH" val="20161022204303"/>
  <p:tag name="MH_LIBRARY" val="GRAPHIC"/>
  <p:tag name="MH_ORDER" val="TextBox 11"/>
</p:tagLst>
</file>

<file path=ppt/tags/tag9.xml><?xml version="1.0" encoding="utf-8"?>
<p:tagLst xmlns:p="http://schemas.openxmlformats.org/presentationml/2006/main">
  <p:tag name="MH" val="20161022204303"/>
  <p:tag name="MH_LIBRARY" val="GRAPHIC"/>
  <p:tag name="MH_ORDER" val="文本框 1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latin typeface="微软雅黑" panose="020B0503020204020204" pitchFamily="34" charset="-122"/>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latin typeface="微软雅黑" panose="020B0503020204020204" pitchFamily="34" charset="-122"/>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4948</Words>
  <Application>WPS 表格</Application>
  <PresentationFormat>宽屏</PresentationFormat>
  <Paragraphs>503</Paragraphs>
  <Slides>21</Slides>
  <Notes>0</Notes>
  <HiddenSlides>0</HiddenSlides>
  <MMClips>0</MMClips>
  <ScaleCrop>false</ScaleCrop>
  <HeadingPairs>
    <vt:vector size="6" baseType="variant">
      <vt:variant>
        <vt:lpstr>已用的字体</vt:lpstr>
      </vt:variant>
      <vt:variant>
        <vt:i4>34</vt:i4>
      </vt:variant>
      <vt:variant>
        <vt:lpstr>主题</vt:lpstr>
      </vt:variant>
      <vt:variant>
        <vt:i4>2</vt:i4>
      </vt:variant>
      <vt:variant>
        <vt:lpstr>幻灯片标题</vt:lpstr>
      </vt:variant>
      <vt:variant>
        <vt:i4>21</vt:i4>
      </vt:variant>
    </vt:vector>
  </HeadingPairs>
  <TitlesOfParts>
    <vt:vector size="57" baseType="lpstr">
      <vt:lpstr>Arial</vt:lpstr>
      <vt:lpstr>宋体</vt:lpstr>
      <vt:lpstr>Wingdings</vt:lpstr>
      <vt:lpstr>微软雅黑</vt:lpstr>
      <vt:lpstr>汉仪旗黑</vt:lpstr>
      <vt:lpstr>Calibri</vt:lpstr>
      <vt:lpstr>Impact</vt:lpstr>
      <vt:lpstr>Source Han Sans SC</vt:lpstr>
      <vt:lpstr>宋体</vt:lpstr>
      <vt:lpstr>SimSong Regular</vt:lpstr>
      <vt:lpstr>Wingdings</vt:lpstr>
      <vt:lpstr>SimSong Bold</vt:lpstr>
      <vt:lpstr>FZHei-B01S</vt:lpstr>
      <vt:lpstr>思源黑体 CN Normal</vt:lpstr>
      <vt:lpstr>冬青黑体简体中文</vt:lpstr>
      <vt:lpstr>Lato Light</vt:lpstr>
      <vt:lpstr>Raleway</vt:lpstr>
      <vt:lpstr>Roboto Black</vt:lpstr>
      <vt:lpstr>汉仪雅酷黑 85W</vt:lpstr>
      <vt:lpstr>汉仪中黑KW</vt:lpstr>
      <vt:lpstr>汉仪旗黑-55简</vt:lpstr>
      <vt:lpstr>汉仪雅酷黑 75W</vt:lpstr>
      <vt:lpstr>汉仪粗黑简</vt:lpstr>
      <vt:lpstr>等线</vt:lpstr>
      <vt:lpstr>汉仪中等线KW</vt:lpstr>
      <vt:lpstr>Arial Unicode MS</vt:lpstr>
      <vt:lpstr>等线 Light</vt:lpstr>
      <vt:lpstr>Helvetica Neue</vt:lpstr>
      <vt:lpstr>汉仪书宋二KW</vt:lpstr>
      <vt:lpstr>华文宋体</vt:lpstr>
      <vt:lpstr>苹方-简</vt:lpstr>
      <vt:lpstr>Thonburi</vt:lpstr>
      <vt:lpstr>Gill Sans</vt:lpstr>
      <vt:lpstr>Source Sans Pro Light</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王 璐</dc:creator>
  <cp:lastModifiedBy>WPS_300202202</cp:lastModifiedBy>
  <cp:revision>102</cp:revision>
  <dcterms:created xsi:type="dcterms:W3CDTF">2024-05-24T04:42:10Z</dcterms:created>
  <dcterms:modified xsi:type="dcterms:W3CDTF">2024-05-24T04:42:10Z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2052-6.5.2.8766</vt:lpwstr>
  </property>
  <property fmtid="{D5CDD505-2E9C-101B-9397-08002B2CF9AE}" pid="3" name="KSOTemplateUUID">
    <vt:lpwstr>v1.0_mb_BhsioxfF4QL37yPpiDEIIQ==</vt:lpwstr>
  </property>
  <property fmtid="{D5CDD505-2E9C-101B-9397-08002B2CF9AE}" pid="4" name="ICV">
    <vt:lpwstr>27C0121450FA38617A924D66393944FF_43</vt:lpwstr>
  </property>
</Properties>
</file>